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5" r:id="rId9"/>
    <p:sldId id="266" r:id="rId10"/>
    <p:sldId id="268" r:id="rId11"/>
    <p:sldId id="270" r:id="rId12"/>
    <p:sldId id="272" r:id="rId13"/>
    <p:sldId id="276" r:id="rId14"/>
    <p:sldId id="277" r:id="rId15"/>
    <p:sldId id="279" r:id="rId16"/>
    <p:sldId id="281" r:id="rId17"/>
    <p:sldId id="283" r:id="rId18"/>
    <p:sldId id="285" r:id="rId19"/>
    <p:sldId id="287" r:id="rId20"/>
    <p:sldId id="289" r:id="rId21"/>
    <p:sldId id="290" r:id="rId22"/>
    <p:sldId id="291" r:id="rId23"/>
    <p:sldId id="293" r:id="rId24"/>
    <p:sldId id="294" r:id="rId25"/>
    <p:sldId id="295" r:id="rId26"/>
    <p:sldId id="296" r:id="rId27"/>
    <p:sldId id="298" r:id="rId28"/>
    <p:sldId id="302" r:id="rId29"/>
    <p:sldId id="309" r:id="rId30"/>
    <p:sldId id="310" r:id="rId31"/>
    <p:sldId id="31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MX"/>
              <a:t>Haz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MX"/>
              <a:t>Haz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MX"/>
              <a:t>Haz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MX"/>
              <a:t>Haz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2.scjn.gob.mx/AsuntosRelevantes/pagina/SeguimientoAsuntosRelevantesPub.aspx?ID=132394&amp;SeguimientoID=47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2.scjn.gob.mx/ConsultaTematica/PaginasPub/DetallePub.aspx?AsuntoID=10440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useodelasconstituciones.unam.mx/constitucion/articulo-6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r3d.mx/2021/01/28/de-que-hablamos-cuando-hablamos-del-derecho-a-la-privacidad/#:~:text=La%20privacidad%20es%20un%20derecho,nuestro%20derecho%20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36FA5B-D41F-77A5-5C4D-2A41DF9D63D1}"/>
              </a:ext>
            </a:extLst>
          </p:cNvPr>
          <p:cNvSpPr>
            <a:spLocks noGrp="1"/>
          </p:cNvSpPr>
          <p:nvPr>
            <p:ph type="ctrTitle"/>
          </p:nvPr>
        </p:nvSpPr>
        <p:spPr>
          <a:xfrm>
            <a:off x="2688165" y="1706426"/>
            <a:ext cx="6815669" cy="3445148"/>
          </a:xfrm>
        </p:spPr>
        <p:txBody>
          <a:bodyPr/>
          <a:lstStyle/>
          <a:p>
            <a:pPr rtl="0"/>
            <a:r>
              <a:rPr lang="es-MX" sz="1700" b="1" i="0" u="none" strike="noStrike" dirty="0">
                <a:solidFill>
                  <a:srgbClr val="391917"/>
                </a:solidFill>
                <a:effectLst/>
                <a:latin typeface="Aharoni" panose="02010803020104030203" pitchFamily="2" charset="-79"/>
                <a:cs typeface="Aharoni" panose="02010803020104030203" pitchFamily="2" charset="-79"/>
              </a:rPr>
              <a:t>LAS “BUENAS PRÁCTICAS” EN MATERIA DE PROTECCIÓN DE </a:t>
            </a:r>
            <a:r>
              <a:rPr lang="es-MX" sz="1700" dirty="0">
                <a:effectLst/>
                <a:latin typeface="Aharoni" panose="02010803020104030203" pitchFamily="2" charset="-79"/>
                <a:cs typeface="Aharoni" panose="02010803020104030203" pitchFamily="2" charset="-79"/>
              </a:rPr>
              <a:t/>
            </a:r>
            <a:br>
              <a:rPr lang="es-MX" sz="1700" dirty="0">
                <a:effectLst/>
                <a:latin typeface="Aharoni" panose="02010803020104030203" pitchFamily="2" charset="-79"/>
                <a:cs typeface="Aharoni" panose="02010803020104030203" pitchFamily="2" charset="-79"/>
              </a:rPr>
            </a:br>
            <a:r>
              <a:rPr lang="es-MX" sz="1700" b="1" i="0" u="none" strike="noStrike" dirty="0">
                <a:solidFill>
                  <a:srgbClr val="391917"/>
                </a:solidFill>
                <a:effectLst/>
                <a:latin typeface="Aharoni" panose="02010803020104030203" pitchFamily="2" charset="-79"/>
                <a:cs typeface="Aharoni" panose="02010803020104030203" pitchFamily="2" charset="-79"/>
              </a:rPr>
              <a:t>DATOS, RECOMENDABLES PARA PERIODISTAS Y PARTICULARES QUE HACEN PÚBLICOS DATOS PERSONALES </a:t>
            </a:r>
            <a:r>
              <a:rPr lang="es-MX" sz="1700" dirty="0">
                <a:effectLst/>
                <a:latin typeface="Aharoni" panose="02010803020104030203" pitchFamily="2" charset="-79"/>
                <a:cs typeface="Aharoni" panose="02010803020104030203" pitchFamily="2" charset="-79"/>
              </a:rPr>
              <a:t/>
            </a:r>
            <a:br>
              <a:rPr lang="es-MX" sz="1700" dirty="0">
                <a:effectLst/>
                <a:latin typeface="Aharoni" panose="02010803020104030203" pitchFamily="2" charset="-79"/>
                <a:cs typeface="Aharoni" panose="02010803020104030203" pitchFamily="2" charset="-79"/>
              </a:rPr>
            </a:br>
            <a:r>
              <a:rPr lang="es-MX" sz="1700" dirty="0">
                <a:solidFill>
                  <a:srgbClr val="181717"/>
                </a:solidFill>
                <a:latin typeface="Aharoni" panose="02010803020104030203" pitchFamily="2" charset="-79"/>
                <a:cs typeface="Aharoni" panose="02010803020104030203" pitchFamily="2" charset="-79"/>
              </a:rPr>
              <a:t>Dra. María Magdalena</a:t>
            </a:r>
            <a:br>
              <a:rPr lang="es-MX" sz="1700" dirty="0">
                <a:solidFill>
                  <a:srgbClr val="181717"/>
                </a:solidFill>
                <a:latin typeface="Aharoni" panose="02010803020104030203" pitchFamily="2" charset="-79"/>
                <a:cs typeface="Aharoni" panose="02010803020104030203" pitchFamily="2" charset="-79"/>
              </a:rPr>
            </a:br>
            <a:r>
              <a:rPr lang="es-MX" sz="1700" dirty="0">
                <a:effectLst/>
                <a:latin typeface="Aharoni" panose="02010803020104030203" pitchFamily="2" charset="-79"/>
                <a:cs typeface="Aharoni" panose="02010803020104030203" pitchFamily="2" charset="-79"/>
              </a:rPr>
              <a:t/>
            </a:r>
            <a:br>
              <a:rPr lang="es-MX" sz="1700" dirty="0">
                <a:effectLst/>
                <a:latin typeface="Aharoni" panose="02010803020104030203" pitchFamily="2" charset="-79"/>
                <a:cs typeface="Aharoni" panose="02010803020104030203" pitchFamily="2" charset="-79"/>
              </a:rPr>
            </a:br>
            <a:endParaRPr lang="es-MX" sz="17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2237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1295402" y="982132"/>
            <a:ext cx="9601196" cy="860523"/>
          </a:xfrm>
        </p:spPr>
        <p:txBody>
          <a:bodyPr>
            <a:noAutofit/>
          </a:bodyPr>
          <a:lstStyle/>
          <a:p>
            <a:r>
              <a:rPr lang="es-MX" sz="4000" b="1" dirty="0"/>
              <a:t>4. Normatividad existente </a:t>
            </a:r>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1461656" y="1593273"/>
            <a:ext cx="9601196" cy="4596633"/>
          </a:xfrm>
        </p:spPr>
        <p:txBody>
          <a:bodyPr>
            <a:normAutofit lnSpcReduction="10000"/>
          </a:bodyPr>
          <a:lstStyle/>
          <a:p>
            <a:pPr rtl="0"/>
            <a:r>
              <a:rPr lang="es-MX" sz="1800" b="0" i="0" u="none" strike="noStrike" dirty="0">
                <a:solidFill>
                  <a:srgbClr val="181717"/>
                </a:solidFill>
                <a:effectLst/>
                <a:latin typeface="Calibri" panose="020F0502020204030204" pitchFamily="34" charset="0"/>
              </a:rPr>
              <a:t>En mérito de lo anterior, cabe considerar la normatividad existente en México y en otras latitudes, que se cita a continuación, para alcanzar las conclusiones que se desarrollarán más adelante:</a:t>
            </a:r>
            <a:endParaRPr lang="es-MX" sz="1400" dirty="0">
              <a:effectLst/>
            </a:endParaRPr>
          </a:p>
          <a:p>
            <a:pPr rtl="0" fontAlgn="base"/>
            <a:r>
              <a:rPr lang="es-MX" sz="1400" b="0" i="0" u="none" strike="noStrike" dirty="0">
                <a:solidFill>
                  <a:srgbClr val="181717"/>
                </a:solidFill>
                <a:effectLst/>
                <a:latin typeface="Arial" panose="020B0604020202020204" pitchFamily="34" charset="0"/>
                <a:cs typeface="Arial" panose="020B0604020202020204" pitchFamily="34" charset="0"/>
              </a:rPr>
              <a:t>Constitución Política de los Estados Unidos Mexicanos (CPEUM)</a:t>
            </a:r>
          </a:p>
          <a:p>
            <a:pPr rtl="0" fontAlgn="base"/>
            <a:r>
              <a:rPr lang="es-MX" sz="1400" b="0" i="0" u="none" strike="noStrike" dirty="0">
                <a:solidFill>
                  <a:srgbClr val="181717"/>
                </a:solidFill>
                <a:effectLst/>
                <a:latin typeface="Arial" panose="020B0604020202020204" pitchFamily="34" charset="0"/>
                <a:cs typeface="Arial" panose="020B0604020202020204" pitchFamily="34" charset="0"/>
              </a:rPr>
              <a:t>Ley Federal de Protección de Datos Personales en Posesión de los Particulares (LFPDPPP</a:t>
            </a:r>
            <a:r>
              <a:rPr lang="es-MX" sz="1400" dirty="0" smtClean="0">
                <a:solidFill>
                  <a:srgbClr val="181717"/>
                </a:solidFill>
                <a:latin typeface="Arial" panose="020B0604020202020204" pitchFamily="34" charset="0"/>
                <a:cs typeface="Arial" panose="020B0604020202020204" pitchFamily="34" charset="0"/>
              </a:rPr>
              <a:t>)</a:t>
            </a:r>
          </a:p>
          <a:p>
            <a:pPr lvl="0" fontAlgn="base">
              <a:buClr>
                <a:srgbClr val="83992A"/>
              </a:buClr>
            </a:pPr>
            <a:r>
              <a:rPr lang="es-MX" sz="1400" dirty="0">
                <a:solidFill>
                  <a:srgbClr val="181717"/>
                </a:solidFill>
                <a:latin typeface="Arial" panose="020B0604020202020204" pitchFamily="34" charset="0"/>
                <a:cs typeface="Arial" panose="020B0604020202020204" pitchFamily="34" charset="0"/>
              </a:rPr>
              <a:t>Ley General de Transparencia y Acceso a la Información Pública (LGTAIP)</a:t>
            </a:r>
          </a:p>
          <a:p>
            <a:pPr lvl="0" fontAlgn="base">
              <a:buClr>
                <a:srgbClr val="83992A"/>
              </a:buClr>
            </a:pPr>
            <a:r>
              <a:rPr lang="es-MX" sz="1400" dirty="0">
                <a:solidFill>
                  <a:srgbClr val="181717"/>
                </a:solidFill>
                <a:latin typeface="Arial" panose="020B0604020202020204" pitchFamily="34" charset="0"/>
                <a:cs typeface="Arial" panose="020B0604020202020204" pitchFamily="34" charset="0"/>
              </a:rPr>
              <a:t>Ley General de Protección de Datos Personales en Posesión de los Sujetos Obligados (LGPDPPSO)</a:t>
            </a:r>
          </a:p>
          <a:p>
            <a:pPr lvl="0" fontAlgn="base">
              <a:buClr>
                <a:srgbClr val="83992A"/>
              </a:buClr>
            </a:pPr>
            <a:r>
              <a:rPr lang="es-MX" sz="1400" dirty="0">
                <a:solidFill>
                  <a:srgbClr val="181717"/>
                </a:solidFill>
                <a:latin typeface="Arial" panose="020B0604020202020204" pitchFamily="34" charset="0"/>
                <a:cs typeface="Arial" panose="020B0604020202020204" pitchFamily="34" charset="0"/>
              </a:rPr>
              <a:t>Ley Federal del Derecho de Autor (LFDA)</a:t>
            </a:r>
          </a:p>
          <a:p>
            <a:pPr lvl="0" fontAlgn="base">
              <a:buClr>
                <a:srgbClr val="83992A"/>
              </a:buClr>
            </a:pPr>
            <a:r>
              <a:rPr lang="es-MX" sz="1400" dirty="0">
                <a:solidFill>
                  <a:srgbClr val="181717"/>
                </a:solidFill>
                <a:latin typeface="Arial" panose="020B0604020202020204" pitchFamily="34" charset="0"/>
                <a:cs typeface="Arial" panose="020B0604020202020204" pitchFamily="34" charset="0"/>
              </a:rPr>
              <a:t>Ley sobre Delitos de Imprenta (LDI)</a:t>
            </a:r>
          </a:p>
          <a:p>
            <a:pPr lvl="0" fontAlgn="base">
              <a:buClr>
                <a:srgbClr val="83992A"/>
              </a:buClr>
            </a:pPr>
            <a:r>
              <a:rPr lang="es-MX" sz="1700" dirty="0">
                <a:solidFill>
                  <a:srgbClr val="181717"/>
                </a:solidFill>
                <a:latin typeface="Calibri" panose="020F0502020204030204" pitchFamily="34" charset="0"/>
              </a:rPr>
              <a:t>Reglamento de la Ley Federal de Protección de Datos Personales en Posesión de los Particulares (RLFPDPPP)</a:t>
            </a:r>
          </a:p>
          <a:p>
            <a:pPr lvl="0" fontAlgn="base">
              <a:buClr>
                <a:srgbClr val="83992A"/>
              </a:buClr>
            </a:pPr>
            <a:r>
              <a:rPr lang="es-MX" sz="1700" dirty="0">
                <a:solidFill>
                  <a:srgbClr val="181717"/>
                </a:solidFill>
                <a:latin typeface="Calibri" panose="020F0502020204030204" pitchFamily="34" charset="0"/>
              </a:rPr>
              <a:t>Pacto Internacional de Derechos Civiles y Políticos (PIDCP)</a:t>
            </a:r>
          </a:p>
          <a:p>
            <a:pPr lvl="0" fontAlgn="base">
              <a:buClr>
                <a:srgbClr val="83992A"/>
              </a:buClr>
            </a:pPr>
            <a:r>
              <a:rPr lang="es-MX" sz="1700" dirty="0">
                <a:solidFill>
                  <a:srgbClr val="181717"/>
                </a:solidFill>
                <a:latin typeface="Calibri" panose="020F0502020204030204" pitchFamily="34" charset="0"/>
              </a:rPr>
              <a:t>Convención Americana sobre Derechos Humanos “Pacto de San José de Costa Rica” (CADH)</a:t>
            </a:r>
          </a:p>
          <a:p>
            <a:pPr lvl="0" fontAlgn="base">
              <a:buClr>
                <a:srgbClr val="83992A"/>
              </a:buClr>
            </a:pPr>
            <a:r>
              <a:rPr lang="es-MX" sz="1700" dirty="0">
                <a:solidFill>
                  <a:srgbClr val="181717"/>
                </a:solidFill>
                <a:latin typeface="Calibri" panose="020F0502020204030204" pitchFamily="34" charset="0"/>
              </a:rPr>
              <a:t>Convenio (europeo) para la Protección de los Derechos Humanos y de las Libertades Fundamentales (CPDHLF)</a:t>
            </a:r>
          </a:p>
          <a:p>
            <a:pPr rtl="0" fontAlgn="base"/>
            <a:endParaRPr lang="es-MX" sz="1800" dirty="0" smtClean="0">
              <a:solidFill>
                <a:srgbClr val="181717"/>
              </a:solidFill>
              <a:latin typeface="Calibri" panose="020F0502020204030204" pitchFamily="34" charset="0"/>
            </a:endParaRPr>
          </a:p>
        </p:txBody>
      </p:sp>
    </p:spTree>
    <p:extLst>
      <p:ext uri="{BB962C8B-B14F-4D97-AF65-F5344CB8AC3E}">
        <p14:creationId xmlns:p14="http://schemas.microsoft.com/office/powerpoint/2010/main" val="422051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593651"/>
            <a:ext cx="10632178" cy="5198139"/>
          </a:xfrm>
        </p:spPr>
        <p:txBody>
          <a:bodyPr>
            <a:normAutofit/>
          </a:bodyPr>
          <a:lstStyle/>
          <a:p>
            <a:pPr rtl="0" fontAlgn="base"/>
            <a:r>
              <a:rPr lang="es-MX" sz="1800" b="0" i="0" u="none" strike="noStrike" dirty="0" smtClean="0">
                <a:solidFill>
                  <a:srgbClr val="181717"/>
                </a:solidFill>
                <a:effectLst/>
                <a:latin typeface="Calibri" panose="020F0502020204030204" pitchFamily="34" charset="0"/>
              </a:rPr>
              <a:t>Guía </a:t>
            </a:r>
            <a:r>
              <a:rPr lang="es-MX" sz="1800" b="0" i="0" u="none" strike="noStrike" dirty="0">
                <a:solidFill>
                  <a:srgbClr val="181717"/>
                </a:solidFill>
                <a:effectLst/>
                <a:latin typeface="Calibri" panose="020F0502020204030204" pitchFamily="34" charset="0"/>
              </a:rPr>
              <a:t>para cumplir con los principios y deberes de la Ley Federal de Protección de  Datos Personales en Posesión de los Particulares;</a:t>
            </a:r>
          </a:p>
          <a:p>
            <a:pPr rtl="0" fontAlgn="base"/>
            <a:r>
              <a:rPr lang="es-MX" sz="1800" b="0" i="1" u="none" strike="noStrike" dirty="0">
                <a:solidFill>
                  <a:srgbClr val="181717"/>
                </a:solidFill>
                <a:effectLst/>
                <a:latin typeface="Calibri" panose="020F0502020204030204" pitchFamily="34" charset="0"/>
              </a:rPr>
              <a:t>Data </a:t>
            </a:r>
            <a:r>
              <a:rPr lang="es-MX" sz="1800" b="0" i="1" u="none" strike="noStrike" dirty="0" err="1">
                <a:solidFill>
                  <a:srgbClr val="181717"/>
                </a:solidFill>
                <a:effectLst/>
                <a:latin typeface="Calibri" panose="020F0502020204030204" pitchFamily="34" charset="0"/>
              </a:rPr>
              <a:t>protection</a:t>
            </a:r>
            <a:r>
              <a:rPr lang="es-MX" sz="1800" b="0" i="1" u="none" strike="noStrike" dirty="0">
                <a:solidFill>
                  <a:srgbClr val="181717"/>
                </a:solidFill>
                <a:effectLst/>
                <a:latin typeface="Calibri" panose="020F0502020204030204" pitchFamily="34" charset="0"/>
              </a:rPr>
              <a:t> and </a:t>
            </a:r>
            <a:r>
              <a:rPr lang="es-MX" sz="1800" b="0" i="1" u="none" strike="noStrike" dirty="0" err="1">
                <a:solidFill>
                  <a:srgbClr val="181717"/>
                </a:solidFill>
                <a:effectLst/>
                <a:latin typeface="Calibri" panose="020F0502020204030204" pitchFamily="34" charset="0"/>
              </a:rPr>
              <a:t>journalism</a:t>
            </a:r>
            <a:r>
              <a:rPr lang="es-MX" sz="1800" b="0" i="1" u="none" strike="noStrike" dirty="0">
                <a:solidFill>
                  <a:srgbClr val="181717"/>
                </a:solidFill>
                <a:effectLst/>
                <a:latin typeface="Calibri" panose="020F0502020204030204" pitchFamily="34" charset="0"/>
              </a:rPr>
              <a:t>: a </a:t>
            </a:r>
            <a:r>
              <a:rPr lang="es-MX" sz="1800" b="0" i="1" u="none" strike="noStrike" dirty="0" err="1">
                <a:solidFill>
                  <a:srgbClr val="181717"/>
                </a:solidFill>
                <a:effectLst/>
                <a:latin typeface="Calibri" panose="020F0502020204030204" pitchFamily="34" charset="0"/>
              </a:rPr>
              <a:t>guide</a:t>
            </a:r>
            <a:r>
              <a:rPr lang="es-MX" sz="1800" b="0" i="1" u="none" strike="noStrike" dirty="0">
                <a:solidFill>
                  <a:srgbClr val="181717"/>
                </a:solidFill>
                <a:effectLst/>
                <a:latin typeface="Calibri" panose="020F0502020204030204" pitchFamily="34" charset="0"/>
              </a:rPr>
              <a:t> for the media</a:t>
            </a:r>
            <a:r>
              <a:rPr lang="es-MX" sz="1800" b="0" i="0" u="none" strike="noStrike" dirty="0">
                <a:solidFill>
                  <a:srgbClr val="181717"/>
                </a:solidFill>
                <a:effectLst/>
                <a:latin typeface="Calibri" panose="020F0502020204030204" pitchFamily="34" charset="0"/>
              </a:rPr>
              <a:t> (Protección de Datos y Periodismo: Guía para los Medios de Comunicación) de la Oficina del Comisionado para la Información del Reino Unido (DP&amp;J)</a:t>
            </a:r>
          </a:p>
          <a:p>
            <a:pPr rtl="0" fontAlgn="base"/>
            <a:r>
              <a:rPr lang="es-MX" sz="1800" b="0" i="0" u="none" strike="noStrike" dirty="0">
                <a:solidFill>
                  <a:srgbClr val="181717"/>
                </a:solidFill>
                <a:effectLst/>
                <a:latin typeface="Calibri" panose="020F0502020204030204" pitchFamily="34" charset="0"/>
              </a:rPr>
              <a:t>Código Deontológico. Federación de Asociaciones de Periodistas de España</a:t>
            </a:r>
          </a:p>
          <a:p>
            <a:pPr rtl="0" fontAlgn="base"/>
            <a:r>
              <a:rPr lang="es-MX" sz="1800" b="0" i="1" u="none" strike="noStrike" dirty="0" err="1">
                <a:solidFill>
                  <a:srgbClr val="181717"/>
                </a:solidFill>
                <a:effectLst/>
                <a:latin typeface="Calibri" panose="020F0502020204030204" pitchFamily="34" charset="0"/>
              </a:rPr>
              <a:t>Codice</a:t>
            </a:r>
            <a:r>
              <a:rPr lang="es-MX" sz="1800" b="0" i="1" u="none" strike="noStrike" dirty="0">
                <a:solidFill>
                  <a:srgbClr val="181717"/>
                </a:solidFill>
                <a:effectLst/>
                <a:latin typeface="Calibri" panose="020F0502020204030204" pitchFamily="34" charset="0"/>
              </a:rPr>
              <a:t> di </a:t>
            </a:r>
            <a:r>
              <a:rPr lang="es-MX" sz="1800" b="0" i="1" u="none" strike="noStrike" dirty="0" err="1">
                <a:solidFill>
                  <a:srgbClr val="181717"/>
                </a:solidFill>
                <a:effectLst/>
                <a:latin typeface="Calibri" panose="020F0502020204030204" pitchFamily="34" charset="0"/>
              </a:rPr>
              <a:t>deontologia</a:t>
            </a:r>
            <a:r>
              <a:rPr lang="es-MX" sz="1800" b="0" i="1" u="none" strike="noStrike" dirty="0">
                <a:solidFill>
                  <a:srgbClr val="181717"/>
                </a:solidFill>
                <a:effectLst/>
                <a:latin typeface="Calibri" panose="020F0502020204030204" pitchFamily="34" charset="0"/>
              </a:rPr>
              <a:t> relativo al </a:t>
            </a:r>
            <a:r>
              <a:rPr lang="es-MX" sz="1800" b="0" i="1" u="none" strike="noStrike" dirty="0" err="1">
                <a:solidFill>
                  <a:srgbClr val="181717"/>
                </a:solidFill>
                <a:effectLst/>
                <a:latin typeface="Calibri" panose="020F0502020204030204" pitchFamily="34" charset="0"/>
              </a:rPr>
              <a:t>trattamento</a:t>
            </a:r>
            <a:r>
              <a:rPr lang="es-MX" sz="1800" b="0" i="1" u="none" strike="noStrike" dirty="0">
                <a:solidFill>
                  <a:srgbClr val="181717"/>
                </a:solidFill>
                <a:effectLst/>
                <a:latin typeface="Calibri" panose="020F0502020204030204" pitchFamily="34" charset="0"/>
              </a:rPr>
              <a:t> dei </a:t>
            </a:r>
            <a:r>
              <a:rPr lang="es-MX" sz="1800" b="0" i="1" u="none" strike="noStrike" dirty="0" err="1">
                <a:solidFill>
                  <a:srgbClr val="181717"/>
                </a:solidFill>
                <a:effectLst/>
                <a:latin typeface="Calibri" panose="020F0502020204030204" pitchFamily="34" charset="0"/>
              </a:rPr>
              <a:t>dati</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personali</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nell’esercizio</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dell’attività</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giornalistica</a:t>
            </a:r>
            <a:r>
              <a:rPr lang="es-MX" sz="1800" b="0" i="0" u="none" strike="noStrike" dirty="0">
                <a:solidFill>
                  <a:srgbClr val="181717"/>
                </a:solidFill>
                <a:effectLst/>
                <a:latin typeface="Calibri" panose="020F0502020204030204" pitchFamily="34" charset="0"/>
              </a:rPr>
              <a:t> (Código Deontológico relativo al Tratamiento de Datos Personales en el Ejercicio de la Actividad Periodística) del “Garante para la Protección de Datos Personales” de Italia</a:t>
            </a:r>
          </a:p>
          <a:p>
            <a:pPr rtl="0" fontAlgn="base"/>
            <a:r>
              <a:rPr lang="es-MX" sz="1800" b="0" i="0" u="none" strike="noStrike" dirty="0">
                <a:solidFill>
                  <a:srgbClr val="181717"/>
                </a:solidFill>
                <a:effectLst/>
                <a:latin typeface="Calibri" panose="020F0502020204030204" pitchFamily="34" charset="0"/>
              </a:rPr>
              <a:t>Código de Ética del Foro del Periodismo Argentino (FOPEA)</a:t>
            </a:r>
          </a:p>
          <a:p>
            <a:pPr rtl="0" fontAlgn="base"/>
            <a:r>
              <a:rPr lang="es-MX" sz="1800" b="0" i="0" u="none" strike="noStrike" dirty="0">
                <a:solidFill>
                  <a:srgbClr val="181717"/>
                </a:solidFill>
                <a:effectLst/>
                <a:latin typeface="Calibri" panose="020F0502020204030204" pitchFamily="34" charset="0"/>
              </a:rPr>
              <a:t>Código de Ética de la Sociedad de Periodistas Profesionales de los Estados Unidos de América (EC-SPJ)</a:t>
            </a:r>
          </a:p>
          <a:p>
            <a:pPr rtl="0" fontAlgn="base"/>
            <a:r>
              <a:rPr lang="es-MX" sz="1800" b="0" i="0" u="none" strike="noStrike" dirty="0">
                <a:solidFill>
                  <a:srgbClr val="181717"/>
                </a:solidFill>
                <a:effectLst/>
                <a:latin typeface="Calibri" panose="020F0502020204030204" pitchFamily="34" charset="0"/>
              </a:rPr>
              <a:t>Código de Ética para los Medios </a:t>
            </a:r>
            <a:r>
              <a:rPr lang="es-MX" sz="1800" b="0" i="0" u="none" strike="noStrike" dirty="0" smtClean="0">
                <a:solidFill>
                  <a:srgbClr val="181717"/>
                </a:solidFill>
                <a:effectLst/>
                <a:latin typeface="Calibri" panose="020F0502020204030204" pitchFamily="34" charset="0"/>
              </a:rPr>
              <a:t>Mexicanos</a:t>
            </a:r>
          </a:p>
          <a:p>
            <a:pPr rtl="0" fontAlgn="base"/>
            <a:endParaRPr lang="es-MX" sz="1800" b="0" i="0" u="none" strike="noStrike" dirty="0">
              <a:solidFill>
                <a:srgbClr val="181717"/>
              </a:solidFill>
              <a:effectLst/>
              <a:latin typeface="Calibri" panose="020F0502020204030204" pitchFamily="34" charset="0"/>
            </a:endParaRPr>
          </a:p>
        </p:txBody>
      </p:sp>
    </p:spTree>
    <p:extLst>
      <p:ext uri="{BB962C8B-B14F-4D97-AF65-F5344CB8AC3E}">
        <p14:creationId xmlns:p14="http://schemas.microsoft.com/office/powerpoint/2010/main" val="20323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1184011" y="3003818"/>
            <a:ext cx="9601196" cy="1303867"/>
          </a:xfrm>
        </p:spPr>
        <p:txBody>
          <a:bodyPr>
            <a:noAutofit/>
          </a:bodyPr>
          <a:lstStyle/>
          <a:p>
            <a:r>
              <a:rPr lang="es-MX" sz="4000" b="1" dirty="0"/>
              <a:t>Parte II: Realidad </a:t>
            </a:r>
            <a:r>
              <a:rPr lang="es-MX" sz="4000" b="1" dirty="0" smtClean="0"/>
              <a:t>Jurídica</a:t>
            </a:r>
            <a:r>
              <a:rPr lang="es-MX" b="1" dirty="0" smtClean="0"/>
              <a:t/>
            </a:r>
            <a:br>
              <a:rPr lang="es-MX" b="1" dirty="0" smtClean="0"/>
            </a:br>
            <a:r>
              <a:rPr lang="es-MX" sz="2000" b="1" dirty="0" smtClean="0">
                <a:hlinkClick r:id="rId2"/>
              </a:rPr>
              <a:t>https</a:t>
            </a:r>
            <a:r>
              <a:rPr lang="es-MX" sz="2000" b="1" dirty="0">
                <a:hlinkClick r:id="rId2"/>
              </a:rPr>
              <a:t>://</a:t>
            </a:r>
            <a:r>
              <a:rPr lang="es-MX" sz="2000" b="1" dirty="0" smtClean="0">
                <a:hlinkClick r:id="rId2"/>
              </a:rPr>
              <a:t>www2.scjn.gob.mx/AsuntosRelevantes/pagina/SeguimientoAsuntosRelevantesPub.aspx?ID=132394&amp;SeguimientoID=472</a:t>
            </a:r>
            <a:r>
              <a:rPr lang="es-MX" sz="2000" b="1" dirty="0" smtClean="0"/>
              <a:t> </a:t>
            </a:r>
            <a:endParaRPr lang="es-MX" sz="2000" b="1" dirty="0"/>
          </a:p>
        </p:txBody>
      </p:sp>
    </p:spTree>
    <p:extLst>
      <p:ext uri="{BB962C8B-B14F-4D97-AF65-F5344CB8AC3E}">
        <p14:creationId xmlns:p14="http://schemas.microsoft.com/office/powerpoint/2010/main" val="409593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986656" y="1184348"/>
            <a:ext cx="10632178" cy="5198139"/>
          </a:xfrm>
        </p:spPr>
        <p:txBody>
          <a:bodyPr>
            <a:normAutofit/>
          </a:bodyPr>
          <a:lstStyle/>
          <a:p>
            <a:pPr rtl="0"/>
            <a:r>
              <a:rPr lang="es-MX" sz="1800" b="0" i="0" u="none" strike="noStrike" dirty="0">
                <a:solidFill>
                  <a:srgbClr val="181717"/>
                </a:solidFill>
                <a:effectLst/>
                <a:latin typeface="Calibri" panose="020F0502020204030204" pitchFamily="34" charset="0"/>
              </a:rPr>
              <a:t>El periodista, así como cualquier particular que publicite datos personales debe respetar el derecho a la intimidad y a la propia imagen teniendo en cuenta que los únicos supuestos de excepción a los principios que rigen el tratamiento de datos personales son, como lo establece el segundo párrafo del Artículo 16 constitucional:</a:t>
            </a:r>
            <a:endParaRPr lang="es-MX" sz="1400" dirty="0">
              <a:effectLst/>
            </a:endParaRPr>
          </a:p>
          <a:p>
            <a:pPr rtl="0" fontAlgn="base"/>
            <a:r>
              <a:rPr lang="es-MX" sz="1800" b="0" i="0" u="none" strike="noStrike" dirty="0">
                <a:solidFill>
                  <a:srgbClr val="181717"/>
                </a:solidFill>
                <a:effectLst/>
                <a:latin typeface="Calibri" panose="020F0502020204030204" pitchFamily="34" charset="0"/>
              </a:rPr>
              <a:t>Razones de seguridad nacional</a:t>
            </a:r>
          </a:p>
          <a:p>
            <a:pPr rtl="0" fontAlgn="base"/>
            <a:r>
              <a:rPr lang="es-MX" sz="1800" b="0" i="0" u="none" strike="noStrike" dirty="0">
                <a:solidFill>
                  <a:srgbClr val="181717"/>
                </a:solidFill>
                <a:effectLst/>
                <a:latin typeface="Calibri" panose="020F0502020204030204" pitchFamily="34" charset="0"/>
              </a:rPr>
              <a:t>El respeto u obediencia a disposiciones de orden público</a:t>
            </a:r>
          </a:p>
          <a:p>
            <a:pPr rtl="0" fontAlgn="base"/>
            <a:r>
              <a:rPr lang="es-MX" sz="1800" b="0" i="0" u="none" strike="noStrike" dirty="0">
                <a:solidFill>
                  <a:srgbClr val="181717"/>
                </a:solidFill>
                <a:effectLst/>
                <a:latin typeface="Calibri" panose="020F0502020204030204" pitchFamily="34" charset="0"/>
              </a:rPr>
              <a:t>La supremacía y protección de la seguridad y salud públicas </a:t>
            </a:r>
          </a:p>
          <a:p>
            <a:pPr rtl="0" fontAlgn="base"/>
            <a:r>
              <a:rPr lang="es-MX" sz="1800" b="0" i="0" u="none" strike="noStrike" dirty="0">
                <a:solidFill>
                  <a:srgbClr val="181717"/>
                </a:solidFill>
                <a:effectLst/>
                <a:latin typeface="Calibri" panose="020F0502020204030204" pitchFamily="34" charset="0"/>
              </a:rPr>
              <a:t>La protección de los derechos de terceros </a:t>
            </a:r>
          </a:p>
          <a:p>
            <a:pPr rtl="0" fontAlgn="base"/>
            <a:r>
              <a:rPr lang="es-MX" sz="1800" b="0" i="0" u="none" strike="noStrike" dirty="0">
                <a:solidFill>
                  <a:srgbClr val="181717"/>
                </a:solidFill>
                <a:effectLst/>
                <a:latin typeface="Calibri" panose="020F0502020204030204" pitchFamily="34" charset="0"/>
              </a:rPr>
              <a:t>Estos supuestos determinan lo que en México –y para el caso concreto de las violaciones a la protección de datos personales– puede denominarse de manera genérica como el “interés público”, el “interés social” o la “utilidad pública”; mismo que todo periodista deberá ponderar para justificar las intromisiones o indagaciones sobre la vida privada de una persona sin su previo consentimiento. Así, lo resolvió la Suprema Corte de Justicia de la Nación (</a:t>
            </a:r>
            <a:r>
              <a:rPr lang="es-MX" sz="1800" b="0" i="0" u="none" strike="noStrike" dirty="0" err="1">
                <a:solidFill>
                  <a:srgbClr val="181717"/>
                </a:solidFill>
                <a:effectLst/>
                <a:latin typeface="Calibri" panose="020F0502020204030204" pitchFamily="34" charset="0"/>
              </a:rPr>
              <a:t>scjn</a:t>
            </a:r>
            <a:r>
              <a:rPr lang="es-MX" sz="1800" b="0" i="0" u="none" strike="noStrike" dirty="0">
                <a:solidFill>
                  <a:srgbClr val="181717"/>
                </a:solidFill>
                <a:effectLst/>
                <a:latin typeface="Calibri" panose="020F0502020204030204" pitchFamily="34" charset="0"/>
              </a:rPr>
              <a:t>) en el amparo directo 3/2011.</a:t>
            </a:r>
            <a:endParaRPr lang="es-MX" sz="1400" dirty="0">
              <a:effectLst/>
            </a:endParaRPr>
          </a:p>
        </p:txBody>
      </p:sp>
    </p:spTree>
    <p:extLst>
      <p:ext uri="{BB962C8B-B14F-4D97-AF65-F5344CB8AC3E}">
        <p14:creationId xmlns:p14="http://schemas.microsoft.com/office/powerpoint/2010/main" val="345674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564116"/>
            <a:ext cx="10632178" cy="5198139"/>
          </a:xfrm>
        </p:spPr>
        <p:txBody>
          <a:bodyPr>
            <a:normAutofit fontScale="92500" lnSpcReduction="20000"/>
          </a:bodyPr>
          <a:lstStyle/>
          <a:p>
            <a:pPr rtl="0"/>
            <a:r>
              <a:rPr lang="es-MX" sz="1800" b="0" i="0" u="none" strike="noStrike" dirty="0">
                <a:solidFill>
                  <a:srgbClr val="181717"/>
                </a:solidFill>
                <a:effectLst/>
                <a:latin typeface="Calibri" panose="020F0502020204030204" pitchFamily="34" charset="0"/>
              </a:rPr>
              <a:t> Los medios de comunicación deben poder decidir con criterios periodísticos la manera en la que presentan una información o cubren una noticia y contar con un margen de apreciación que les permita, entre otras cosas, evaluar si la divulgación de información sobre la vida privada de una persona está justificada al estar en conexión evidente con un tema de interés público. No corresponde a los jueces en general, ni a esta Suprema Corte en particular, llevar a cabo el escrutinio de la prensa al punto de establecer en casos concretos si una determinada pieza de información es conveniente, indispensable o necesaria para ciertos fines. Los tribunales no deben erigirse en editores y decidir sobre aspectos netamente periodísticos, como lo sería la cuestión de si ciertos detalles de una historia son necesarios o si la información pudo trasladarse a la opinión pública de una manera menos sensacionalista, en virtud de que permitir a los tribunales un escrutinio muy estricto o intenso de estas decisiones supondría la implementación de una restricción indirecta a la libertad de expresión. No obstante, tampoco puede aceptarse que los medios de comunicación se inmiscuyan indiscriminadamente en la vida privada de las personas so pretexto de realizar un trabajo periodístico</a:t>
            </a:r>
            <a:r>
              <a:rPr lang="es-MX" sz="1800" b="1" i="0" u="none" strike="noStrike" dirty="0">
                <a:solidFill>
                  <a:srgbClr val="181717"/>
                </a:solidFill>
                <a:effectLst/>
                <a:latin typeface="Calibri" panose="020F0502020204030204" pitchFamily="34" charset="0"/>
              </a:rPr>
              <a:t>. De acuerdo con lo anterior, la publicación de información verdadera sobre la vida privada de una persona solo estará amparada por la libertad de información cuando el periodista, actuando dentro de ese margen de apreciación, establezca una conexión patente entre la información divulgada y un tema de interés público y exista proporcionalidad entre la invasión a la intimidad producida por la divulgación de la información y el interés público de dicha información</a:t>
            </a:r>
            <a:r>
              <a:rPr lang="es-MX" sz="1800" b="0" i="0" u="none" strike="noStrike" dirty="0">
                <a:solidFill>
                  <a:srgbClr val="181717"/>
                </a:solidFill>
                <a:effectLst/>
                <a:latin typeface="Calibri" panose="020F0502020204030204" pitchFamily="34" charset="0"/>
              </a:rPr>
              <a:t>. Dicha solución constituye una posición deferente con el trabajo de periodistas y editores que tiene como finalidad evitar una excesiva interferencia en el ejercicio de la libertad de expresión mientras se protege la vida privada de las personas de intromisiones innecesarias.</a:t>
            </a:r>
            <a:endParaRPr lang="es-MX" sz="1400" dirty="0">
              <a:effectLst/>
            </a:endParaRPr>
          </a:p>
          <a:p>
            <a:pPr rtl="0"/>
            <a:r>
              <a:rPr lang="es-MX" sz="1800" b="0" i="0" u="none" strike="noStrike" dirty="0">
                <a:solidFill>
                  <a:srgbClr val="181717"/>
                </a:solidFill>
                <a:effectLst/>
                <a:latin typeface="Calibri" panose="020F0502020204030204" pitchFamily="34" charset="0"/>
              </a:rPr>
              <a:t> Amparo directo 3/2011. Lidia María Cacho Ribeiro y otro. 30 de enero de 2013. Cinco votos. José Ramón </a:t>
            </a:r>
            <a:r>
              <a:rPr lang="es-MX" sz="1800" b="0" i="0" u="none" strike="noStrike" dirty="0" err="1">
                <a:solidFill>
                  <a:srgbClr val="181717"/>
                </a:solidFill>
                <a:effectLst/>
                <a:latin typeface="Calibri" panose="020F0502020204030204" pitchFamily="34" charset="0"/>
              </a:rPr>
              <a:t>Cossío</a:t>
            </a:r>
            <a:r>
              <a:rPr lang="es-MX" sz="1800" b="0" i="0" u="none" strike="noStrike" dirty="0">
                <a:solidFill>
                  <a:srgbClr val="181717"/>
                </a:solidFill>
                <a:effectLst/>
                <a:latin typeface="Calibri" panose="020F0502020204030204" pitchFamily="34" charset="0"/>
              </a:rPr>
              <a:t> Díaz reservó su derecho para formular voto concurrente. Ponente: Arturo Zaldívar Lelo de Larrea. Secretario: Arturo Bárcena Zubieta.</a:t>
            </a:r>
            <a:endParaRPr lang="es-MX" sz="1400" dirty="0">
              <a:effectLst/>
            </a:endParaRPr>
          </a:p>
          <a:p>
            <a:pPr rtl="0"/>
            <a:r>
              <a:rPr lang="es-MX" sz="1800" b="0" i="0" u="none" strike="noStrike" dirty="0">
                <a:solidFill>
                  <a:srgbClr val="181717"/>
                </a:solidFill>
                <a:effectLst/>
                <a:latin typeface="Calibri" panose="020F0502020204030204" pitchFamily="34" charset="0"/>
              </a:rPr>
              <a:t> Tesis 1a. CLIV/2013 (10a.), </a:t>
            </a:r>
            <a:r>
              <a:rPr lang="es-MX" sz="1800" b="0" i="1" u="none" strike="noStrike" dirty="0">
                <a:solidFill>
                  <a:srgbClr val="181717"/>
                </a:solidFill>
                <a:effectLst/>
                <a:latin typeface="Calibri" panose="020F0502020204030204" pitchFamily="34" charset="0"/>
              </a:rPr>
              <a:t>Semanario Judicial de la Federación y su Gaceta</a:t>
            </a:r>
            <a:r>
              <a:rPr lang="es-MX" sz="1800" b="0" i="0" u="none" strike="noStrike" dirty="0">
                <a:solidFill>
                  <a:srgbClr val="181717"/>
                </a:solidFill>
                <a:effectLst/>
                <a:latin typeface="Calibri" panose="020F0502020204030204" pitchFamily="34" charset="0"/>
              </a:rPr>
              <a:t>, Décima Época, Libro XX, t. 1, mayo de 2013, pp. 559</a:t>
            </a:r>
            <a:r>
              <a:rPr lang="es-MX" sz="1800" b="0" i="0" u="none" strike="noStrike" dirty="0" smtClean="0">
                <a:solidFill>
                  <a:srgbClr val="181717"/>
                </a:solidFill>
                <a:effectLst/>
                <a:latin typeface="Calibri" panose="020F0502020204030204" pitchFamily="34" charset="0"/>
              </a:rPr>
              <a:t>.</a:t>
            </a:r>
          </a:p>
          <a:p>
            <a:pPr rtl="0"/>
            <a:endParaRPr lang="es-MX" sz="1400" dirty="0">
              <a:effectLst/>
            </a:endParaRPr>
          </a:p>
        </p:txBody>
      </p:sp>
    </p:spTree>
    <p:extLst>
      <p:ext uri="{BB962C8B-B14F-4D97-AF65-F5344CB8AC3E}">
        <p14:creationId xmlns:p14="http://schemas.microsoft.com/office/powerpoint/2010/main" val="381924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564116"/>
            <a:ext cx="10632178" cy="5198139"/>
          </a:xfrm>
        </p:spPr>
        <p:txBody>
          <a:bodyPr>
            <a:normAutofit/>
          </a:bodyPr>
          <a:lstStyle/>
          <a:p>
            <a:pPr rtl="0"/>
            <a:r>
              <a:rPr lang="es-MX" sz="1800" b="0" i="0" u="none" strike="noStrike" dirty="0" smtClean="0">
                <a:solidFill>
                  <a:srgbClr val="181717"/>
                </a:solidFill>
                <a:effectLst/>
                <a:latin typeface="Calibri" panose="020F0502020204030204" pitchFamily="34" charset="0"/>
              </a:rPr>
              <a:t>Por </a:t>
            </a:r>
            <a:r>
              <a:rPr lang="es-MX" sz="1800" b="0" i="0" u="none" strike="noStrike" dirty="0">
                <a:solidFill>
                  <a:srgbClr val="181717"/>
                </a:solidFill>
                <a:effectLst/>
                <a:latin typeface="Calibri" panose="020F0502020204030204" pitchFamily="34" charset="0"/>
              </a:rPr>
              <a:t>lo anterior, y por lo que se observa en otras latitudes –como enseguida veremos–, se entiende que todo periodista –como cualquier otro particular–, de entrada, debe entregar su aviso de privacidad, solicitar el consentimiento, usarlos con finalidades específicas y de manera pertinente, conservándolos con las medidas de seguridad necesarias, </a:t>
            </a:r>
            <a:r>
              <a:rPr lang="es-MX" sz="1800" b="0" i="1" u="none" strike="noStrike" dirty="0">
                <a:solidFill>
                  <a:srgbClr val="181717"/>
                </a:solidFill>
                <a:effectLst/>
                <a:latin typeface="Calibri" panose="020F0502020204030204" pitchFamily="34" charset="0"/>
              </a:rPr>
              <a:t>más si ello no fuera posible</a:t>
            </a:r>
            <a:r>
              <a:rPr lang="es-MX" sz="1800" b="0" i="0" u="none" strike="noStrike" dirty="0">
                <a:solidFill>
                  <a:srgbClr val="181717"/>
                </a:solidFill>
                <a:effectLst/>
                <a:latin typeface="Calibri" panose="020F0502020204030204" pitchFamily="34" charset="0"/>
              </a:rPr>
              <a:t> en su totalidad, no por “negligencia inexcusable” y no para “injerencias inexcusables”, sino por la complejidad de los hechos, por falta de recursos, de tiempo o por incapacidad estructural para su cumplimiento, dado que este derecho a la protección de los datos no es absoluto sino que –con arreglo al Principio de Proporcionalidad– debe mantener el equilibrio con otros derechos fundamentales.</a:t>
            </a:r>
            <a:endParaRPr lang="es-MX" sz="1100" dirty="0">
              <a:effectLst/>
            </a:endParaRPr>
          </a:p>
          <a:p>
            <a:pPr rtl="0"/>
            <a:r>
              <a:rPr lang="es-MX" sz="1800" b="0" i="0" u="none" strike="noStrike" dirty="0">
                <a:solidFill>
                  <a:srgbClr val="181717"/>
                </a:solidFill>
                <a:effectLst/>
                <a:latin typeface="Calibri" panose="020F0502020204030204" pitchFamily="34" charset="0"/>
              </a:rPr>
              <a:t>Por tanto, al periodista podemos recomendarle la observancia de aquellas “Buenas Prácticas” que ha sido posible extraer tanto del orden internacional como de nuestro orden jurídico que aconsejan, a manera de un control ético y racional, que se ponderen ambos derechos y que cumplan en la medida de sus circunstancias con lo previsto por la Ley para proteger los datos personales.</a:t>
            </a:r>
            <a:endParaRPr lang="es-MX" sz="1100" dirty="0">
              <a:effectLst/>
            </a:endParaRPr>
          </a:p>
          <a:p>
            <a:pPr rtl="0"/>
            <a:endParaRPr lang="es-MX" sz="1400" dirty="0">
              <a:effectLst/>
            </a:endParaRPr>
          </a:p>
        </p:txBody>
      </p:sp>
    </p:spTree>
    <p:extLst>
      <p:ext uri="{BB962C8B-B14F-4D97-AF65-F5344CB8AC3E}">
        <p14:creationId xmlns:p14="http://schemas.microsoft.com/office/powerpoint/2010/main" val="299096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1738426" y="3108644"/>
            <a:ext cx="9601196" cy="1303867"/>
          </a:xfrm>
        </p:spPr>
        <p:txBody>
          <a:bodyPr>
            <a:noAutofit/>
          </a:bodyPr>
          <a:lstStyle/>
          <a:p>
            <a:r>
              <a:rPr lang="es-MX" b="1" dirty="0"/>
              <a:t>Parte III: “Buenas prácticas” recomendadas </a:t>
            </a:r>
          </a:p>
        </p:txBody>
      </p:sp>
    </p:spTree>
    <p:extLst>
      <p:ext uri="{BB962C8B-B14F-4D97-AF65-F5344CB8AC3E}">
        <p14:creationId xmlns:p14="http://schemas.microsoft.com/office/powerpoint/2010/main" val="261453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BC28E5-B53D-1761-3F8D-58B243A20140}"/>
              </a:ext>
            </a:extLst>
          </p:cNvPr>
          <p:cNvSpPr>
            <a:spLocks noGrp="1"/>
          </p:cNvSpPr>
          <p:nvPr>
            <p:ph type="title"/>
          </p:nvPr>
        </p:nvSpPr>
        <p:spPr/>
        <p:txBody>
          <a:bodyPr/>
          <a:lstStyle/>
          <a:p>
            <a:r>
              <a:rPr lang="es-MX" b="1" dirty="0"/>
              <a:t>Introducción</a:t>
            </a:r>
            <a:r>
              <a:rPr lang="es-MX" dirty="0"/>
              <a:t> </a:t>
            </a:r>
          </a:p>
        </p:txBody>
      </p:sp>
      <p:sp>
        <p:nvSpPr>
          <p:cNvPr id="3" name="Marcador de contenido 2">
            <a:extLst>
              <a:ext uri="{FF2B5EF4-FFF2-40B4-BE49-F238E27FC236}">
                <a16:creationId xmlns:a16="http://schemas.microsoft.com/office/drawing/2014/main" xmlns="" id="{6C2C4C5C-FAD7-9753-0E54-3B06E52953E4}"/>
              </a:ext>
            </a:extLst>
          </p:cNvPr>
          <p:cNvSpPr>
            <a:spLocks noGrp="1"/>
          </p:cNvSpPr>
          <p:nvPr>
            <p:ph idx="1"/>
          </p:nvPr>
        </p:nvSpPr>
        <p:spPr>
          <a:xfrm>
            <a:off x="1295402" y="2912534"/>
            <a:ext cx="9601196" cy="3318936"/>
          </a:xfrm>
        </p:spPr>
        <p:txBody>
          <a:bodyPr/>
          <a:lstStyle/>
          <a:p>
            <a:pPr rtl="0"/>
            <a:r>
              <a:rPr lang="es-MX" sz="1800" b="0" i="0" u="none" strike="noStrike" dirty="0">
                <a:solidFill>
                  <a:srgbClr val="181717"/>
                </a:solidFill>
                <a:effectLst/>
                <a:latin typeface="Calibri" panose="020F0502020204030204" pitchFamily="34" charset="0"/>
              </a:rPr>
              <a:t>Estas Buenas Prácticas, aun cuando siempre impulsan al cumplimiento de lo previsto durante el tratamiento de los datos personales, hacen referencia a diversas circunstancias en las que ese cumplimiento refleja respeto a lo dispuesto tanto por la Ley Federal de Protección de Datos Personales en Posesión de Particulares, así como </a:t>
            </a:r>
            <a:r>
              <a:rPr lang="es-MX" sz="1800" b="0" i="0" u="none" strike="noStrike" dirty="0" smtClean="0">
                <a:solidFill>
                  <a:srgbClr val="181717"/>
                </a:solidFill>
                <a:effectLst/>
                <a:latin typeface="Calibri" panose="020F0502020204030204" pitchFamily="34" charset="0"/>
              </a:rPr>
              <a:t>,Ley </a:t>
            </a:r>
            <a:r>
              <a:rPr lang="es-MX" sz="1800" b="0" i="0" u="none" strike="noStrike" dirty="0">
                <a:solidFill>
                  <a:srgbClr val="181717"/>
                </a:solidFill>
                <a:effectLst/>
                <a:latin typeface="Calibri" panose="020F0502020204030204" pitchFamily="34" charset="0"/>
              </a:rPr>
              <a:t>General de Protección de Datos Personales en Posesión de Sujetos Obligados; auxiliando en realidad, a que según sea el escenario en que se encuentre el periodista, siempre quede cubierto respecto de la diligencia de su proceder con respeto a la privacidad y los derechos de la ciudadanía.</a:t>
            </a:r>
            <a:endParaRPr lang="es-MX" sz="1400" dirty="0">
              <a:effectLst/>
            </a:endParaRPr>
          </a:p>
        </p:txBody>
      </p:sp>
    </p:spTree>
    <p:extLst>
      <p:ext uri="{BB962C8B-B14F-4D97-AF65-F5344CB8AC3E}">
        <p14:creationId xmlns:p14="http://schemas.microsoft.com/office/powerpoint/2010/main" val="154888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p:txBody>
          <a:bodyPr>
            <a:noAutofit/>
          </a:bodyPr>
          <a:lstStyle/>
          <a:p>
            <a:r>
              <a:rPr lang="es-MX" b="1" dirty="0"/>
              <a:t>1. Durante la obtención de datos  </a:t>
            </a:r>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p:txBody>
          <a:bodyPr>
            <a:normAutofit/>
          </a:bodyPr>
          <a:lstStyle/>
          <a:p>
            <a:pPr rtl="0"/>
            <a:r>
              <a:rPr lang="es-MX" sz="1800" b="0" i="0" u="none" strike="noStrike" dirty="0">
                <a:solidFill>
                  <a:srgbClr val="181717"/>
                </a:solidFill>
                <a:effectLst/>
                <a:latin typeface="Calibri" panose="020F0502020204030204" pitchFamily="34" charset="0"/>
              </a:rPr>
              <a:t>A) Recordar que tratándose de retratos se debe contar con el consentimiento de la persona que se está retratando, considerando que en el caso de quienes figuran como “personajes públicos”, esto no es necesario.</a:t>
            </a:r>
            <a:endParaRPr lang="es-MX" sz="1400" dirty="0">
              <a:effectLst/>
            </a:endParaRPr>
          </a:p>
          <a:p>
            <a:pPr rtl="0"/>
            <a:r>
              <a:rPr lang="es-MX" sz="1800" b="0" i="0" u="none" strike="noStrike" dirty="0">
                <a:solidFill>
                  <a:srgbClr val="181717"/>
                </a:solidFill>
                <a:effectLst/>
                <a:latin typeface="Calibri" panose="020F0502020204030204" pitchFamily="34" charset="0"/>
              </a:rPr>
              <a:t>Esta Buena Práctica está avalada por lo dispuesto en nuestra legislación (en la Ley Federal del Derecho de Autor) y lo resuelto por la Suprema Corte de Justicia de la Nación, en su resolución al amparo directo 6/2009.</a:t>
            </a:r>
            <a:r>
              <a:rPr lang="es-MX" sz="1800" b="1" i="0" u="none" strike="noStrike" baseline="30000" dirty="0">
                <a:solidFill>
                  <a:srgbClr val="B5312A"/>
                </a:solidFill>
                <a:effectLst/>
                <a:latin typeface="Calibri" panose="020F0502020204030204" pitchFamily="34" charset="0"/>
              </a:rPr>
              <a:t> </a:t>
            </a:r>
            <a:r>
              <a:rPr lang="es-MX" sz="1800" b="0" i="0" u="none" strike="noStrike" dirty="0">
                <a:solidFill>
                  <a:srgbClr val="181717"/>
                </a:solidFill>
                <a:effectLst/>
                <a:latin typeface="Calibri" panose="020F0502020204030204" pitchFamily="34" charset="0"/>
              </a:rPr>
              <a:t>No obstante, en este sentido también se pronuncia el “</a:t>
            </a:r>
            <a:r>
              <a:rPr lang="es-MX" sz="1800" b="0" i="1" u="none" strike="noStrike" dirty="0" err="1">
                <a:solidFill>
                  <a:srgbClr val="181717"/>
                </a:solidFill>
                <a:effectLst/>
                <a:latin typeface="Calibri" panose="020F0502020204030204" pitchFamily="34" charset="0"/>
              </a:rPr>
              <a:t>Codice</a:t>
            </a:r>
            <a:r>
              <a:rPr lang="es-MX" sz="1800" b="0" i="1" u="none" strike="noStrike" dirty="0">
                <a:solidFill>
                  <a:srgbClr val="181717"/>
                </a:solidFill>
                <a:effectLst/>
                <a:latin typeface="Calibri" panose="020F0502020204030204" pitchFamily="34" charset="0"/>
              </a:rPr>
              <a:t> di </a:t>
            </a:r>
            <a:r>
              <a:rPr lang="es-MX" sz="1800" b="0" i="1" u="none" strike="noStrike" dirty="0" err="1">
                <a:solidFill>
                  <a:srgbClr val="181717"/>
                </a:solidFill>
                <a:effectLst/>
                <a:latin typeface="Calibri" panose="020F0502020204030204" pitchFamily="34" charset="0"/>
              </a:rPr>
              <a:t>deontologia</a:t>
            </a:r>
            <a:r>
              <a:rPr lang="es-MX" sz="1800" b="0" i="1" u="none" strike="noStrike" dirty="0">
                <a:solidFill>
                  <a:srgbClr val="181717"/>
                </a:solidFill>
                <a:effectLst/>
                <a:latin typeface="Calibri" panose="020F0502020204030204" pitchFamily="34" charset="0"/>
              </a:rPr>
              <a:t> </a:t>
            </a:r>
            <a:r>
              <a:rPr lang="es-MX" sz="1800" b="0" i="0" u="none" strike="noStrike" dirty="0">
                <a:solidFill>
                  <a:srgbClr val="181717"/>
                </a:solidFill>
                <a:effectLst/>
                <a:latin typeface="Calibri" panose="020F0502020204030204" pitchFamily="34" charset="0"/>
              </a:rPr>
              <a:t>relativo al</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trattamento</a:t>
            </a:r>
            <a:r>
              <a:rPr lang="es-MX" sz="1800" b="0" i="1" u="none" strike="noStrike" dirty="0">
                <a:solidFill>
                  <a:srgbClr val="181717"/>
                </a:solidFill>
                <a:effectLst/>
                <a:latin typeface="Calibri" panose="020F0502020204030204" pitchFamily="34" charset="0"/>
              </a:rPr>
              <a:t> dei </a:t>
            </a:r>
            <a:r>
              <a:rPr lang="es-MX" sz="1800" b="0" i="1" u="none" strike="noStrike" dirty="0" err="1">
                <a:solidFill>
                  <a:srgbClr val="181717"/>
                </a:solidFill>
                <a:effectLst/>
                <a:latin typeface="Calibri" panose="020F0502020204030204" pitchFamily="34" charset="0"/>
              </a:rPr>
              <a:t>dati</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personali</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nell’esercizio</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dell’attività</a:t>
            </a:r>
            <a:r>
              <a:rPr lang="es-MX" sz="1800" b="0" i="1" u="none" strike="noStrike" dirty="0">
                <a:solidFill>
                  <a:srgbClr val="181717"/>
                </a:solidFill>
                <a:effectLst/>
                <a:latin typeface="Calibri" panose="020F0502020204030204" pitchFamily="34" charset="0"/>
              </a:rPr>
              <a:t> </a:t>
            </a:r>
            <a:r>
              <a:rPr lang="es-MX" sz="1800" b="0" i="1" u="none" strike="noStrike" dirty="0" err="1">
                <a:solidFill>
                  <a:srgbClr val="181717"/>
                </a:solidFill>
                <a:effectLst/>
                <a:latin typeface="Calibri" panose="020F0502020204030204" pitchFamily="34" charset="0"/>
              </a:rPr>
              <a:t>giornalistica</a:t>
            </a:r>
            <a:r>
              <a:rPr lang="es-MX" sz="1800" b="0" i="0" u="none" strike="noStrike" dirty="0">
                <a:solidFill>
                  <a:srgbClr val="181717"/>
                </a:solidFill>
                <a:effectLst/>
                <a:latin typeface="Calibri" panose="020F0502020204030204" pitchFamily="34" charset="0"/>
              </a:rPr>
              <a:t> (Código Deontológico relativo al Tratamiento de Datos Personales en el Ejercicio de la Actividad Periodística)” elaborado por el “Garante”.</a:t>
            </a:r>
            <a:endParaRPr lang="es-MX" sz="1400" dirty="0">
              <a:effectLst/>
            </a:endParaRPr>
          </a:p>
        </p:txBody>
      </p:sp>
    </p:spTree>
    <p:extLst>
      <p:ext uri="{BB962C8B-B14F-4D97-AF65-F5344CB8AC3E}">
        <p14:creationId xmlns:p14="http://schemas.microsoft.com/office/powerpoint/2010/main" val="86640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272953"/>
            <a:ext cx="10632178" cy="5198139"/>
          </a:xfrm>
        </p:spPr>
        <p:txBody>
          <a:bodyPr>
            <a:normAutofit/>
          </a:bodyPr>
          <a:lstStyle/>
          <a:p>
            <a:pPr rtl="0"/>
            <a:r>
              <a:rPr lang="es-MX" sz="1800" b="0" i="0" u="none" strike="noStrike" dirty="0">
                <a:solidFill>
                  <a:srgbClr val="181717"/>
                </a:solidFill>
                <a:effectLst/>
                <a:latin typeface="Calibri" panose="020F0502020204030204" pitchFamily="34" charset="0"/>
              </a:rPr>
              <a:t>En estas condiciones, las personas públicas deben resistir mayor nivel de injerencia en su intimidad que las personas privadas o particulares, al existir un interés legítimo por parte de la sociedad de recibir y de los medios de comunicación de difundir información sobre ese personaje público, en aras del libre debate público. De ahí que la protección a la privacidad o intimidad, e incluso al honor o reputación, es menos extensa en personas públicas que tratándose de personas privadas o particulares, porque aquéllas han aceptado voluntariamente, por el hecho de situarse en la posición que ocupan, exponerse al escrutinio público y recibir, bajo estándares más estrictos, afectación a su reputación o intimidad.</a:t>
            </a:r>
          </a:p>
          <a:p>
            <a:pPr rtl="0"/>
            <a:r>
              <a:rPr lang="es-MX" sz="1800" b="0" i="0" u="none" strike="noStrike" dirty="0">
                <a:solidFill>
                  <a:srgbClr val="181717"/>
                </a:solidFill>
                <a:effectLst/>
                <a:latin typeface="Calibri" panose="020F0502020204030204" pitchFamily="34" charset="0"/>
              </a:rPr>
              <a:t>Por otra parte, el Código de Ética de la Sociedad de Periodistas Profesionales de los Estados Unidos de América, va más allá y puntualiza en su capítulo denominado, “Minimizar el Daño”: “</a:t>
            </a:r>
            <a:r>
              <a:rPr lang="es-MX" sz="1800" b="1" i="0" u="none" strike="noStrike" dirty="0">
                <a:solidFill>
                  <a:srgbClr val="181717"/>
                </a:solidFill>
                <a:effectLst/>
                <a:latin typeface="Calibri" panose="020F0502020204030204" pitchFamily="34" charset="0"/>
              </a:rPr>
              <a:t>Darse cuenta de que las personas privadas tienen un mayor derecho a controlar la información sobre sí mismas que las figuras públicas y otras personas que buscan poder, influencia o atención. Pesar las consecuencias de publicar o transmitir información personal”.</a:t>
            </a:r>
            <a:endParaRPr lang="es-MX" sz="1100" b="1" dirty="0">
              <a:effectLst/>
            </a:endParaRPr>
          </a:p>
          <a:p>
            <a:pPr rtl="0"/>
            <a:r>
              <a:rPr lang="es-MX" sz="1800" b="0" i="0" u="none" strike="noStrike" dirty="0">
                <a:solidFill>
                  <a:srgbClr val="181717"/>
                </a:solidFill>
                <a:effectLst/>
                <a:latin typeface="Calibri" panose="020F0502020204030204" pitchFamily="34" charset="0"/>
              </a:rPr>
              <a:t>Finalmente, se hace notar que esta Buena Práctica recomienda privilegiar dos de los principios que rigen la protección de datos personales: el Principio del Consentimiento (así lo requiere la LFDA) y el de Licitud (cuando se cumple con la LFDA), y asimismo, abre la posibilidad de que una vez que se cuenta con un consentimiento expresamente manifestado, también podrían satisfacerse los Principios de Información y de Responsabilidad, así como el Deber de Seguridad.</a:t>
            </a:r>
            <a:endParaRPr lang="es-MX" sz="1100" dirty="0">
              <a:effectLst/>
            </a:endParaRPr>
          </a:p>
          <a:p>
            <a:pPr rtl="0"/>
            <a:endParaRPr lang="es-MX" sz="1400" dirty="0">
              <a:effectLst/>
            </a:endParaRPr>
          </a:p>
        </p:txBody>
      </p:sp>
    </p:spTree>
    <p:extLst>
      <p:ext uri="{BB962C8B-B14F-4D97-AF65-F5344CB8AC3E}">
        <p14:creationId xmlns:p14="http://schemas.microsoft.com/office/powerpoint/2010/main" val="334346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BC28E5-B53D-1761-3F8D-58B243A20140}"/>
              </a:ext>
            </a:extLst>
          </p:cNvPr>
          <p:cNvSpPr>
            <a:spLocks noGrp="1"/>
          </p:cNvSpPr>
          <p:nvPr>
            <p:ph type="title"/>
          </p:nvPr>
        </p:nvSpPr>
        <p:spPr/>
        <p:txBody>
          <a:bodyPr/>
          <a:lstStyle/>
          <a:p>
            <a:r>
              <a:rPr lang="es-MX" b="1" dirty="0"/>
              <a:t>Introducción</a:t>
            </a:r>
            <a:r>
              <a:rPr lang="es-MX" dirty="0"/>
              <a:t> </a:t>
            </a:r>
          </a:p>
        </p:txBody>
      </p:sp>
      <p:sp>
        <p:nvSpPr>
          <p:cNvPr id="3" name="Marcador de contenido 2">
            <a:extLst>
              <a:ext uri="{FF2B5EF4-FFF2-40B4-BE49-F238E27FC236}">
                <a16:creationId xmlns:a16="http://schemas.microsoft.com/office/drawing/2014/main" xmlns="" id="{6C2C4C5C-FAD7-9753-0E54-3B06E52953E4}"/>
              </a:ext>
            </a:extLst>
          </p:cNvPr>
          <p:cNvSpPr>
            <a:spLocks noGrp="1"/>
          </p:cNvSpPr>
          <p:nvPr>
            <p:ph idx="1"/>
          </p:nvPr>
        </p:nvSpPr>
        <p:spPr/>
        <p:txBody>
          <a:bodyPr/>
          <a:lstStyle/>
          <a:p>
            <a:pPr rtl="0"/>
            <a:r>
              <a:rPr lang="es-MX" sz="1800" b="0" i="0" u="none" strike="noStrike" dirty="0">
                <a:solidFill>
                  <a:srgbClr val="181717"/>
                </a:solidFill>
                <a:effectLst/>
                <a:latin typeface="Calibri" panose="020F0502020204030204" pitchFamily="34" charset="0"/>
              </a:rPr>
              <a:t>En México se debe respetar el derecho a la intimidad, a la propia imagen, y en general a todos los datos personales del ciudadano, con excepción de aquellos casos en que imperan razones de seguridad nacional, orden o seguridad públicas, salud pública y/o protección a derechos de terceros. En esas ocasiones se justifica que, en pro de la defensa del interés público, se produzca la </a:t>
            </a:r>
            <a:r>
              <a:rPr lang="es-MX" sz="1800" b="0" i="0" u="none" strike="noStrike" dirty="0" smtClean="0">
                <a:solidFill>
                  <a:srgbClr val="181717"/>
                </a:solidFill>
                <a:effectLst/>
                <a:latin typeface="Calibri" panose="020F0502020204030204" pitchFamily="34" charset="0"/>
              </a:rPr>
              <a:t>incursión </a:t>
            </a:r>
            <a:r>
              <a:rPr lang="es-MX" sz="1800" b="0" i="0" u="none" strike="noStrike" dirty="0">
                <a:solidFill>
                  <a:srgbClr val="181717"/>
                </a:solidFill>
                <a:effectLst/>
                <a:latin typeface="Calibri" panose="020F0502020204030204" pitchFamily="34" charset="0"/>
              </a:rPr>
              <a:t>del periodista en la vida privada de una persona, sin su consentimiento, de lo contrario, estaría obligado a entregar su aviso de privacidad y obtener el consentimiento, previo al tratamiento de los datos personales. De ahí que, armonizando las buenas prácticas internacionales con la normatividad vigente, se proponen 11 principios que pueden ayudar en dicha tarea.</a:t>
            </a:r>
            <a:endParaRPr lang="es-MX" dirty="0">
              <a:effectLst/>
            </a:endParaRPr>
          </a:p>
        </p:txBody>
      </p:sp>
    </p:spTree>
    <p:extLst>
      <p:ext uri="{BB962C8B-B14F-4D97-AF65-F5344CB8AC3E}">
        <p14:creationId xmlns:p14="http://schemas.microsoft.com/office/powerpoint/2010/main" val="2690551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154814"/>
            <a:ext cx="10632178" cy="5198139"/>
          </a:xfrm>
        </p:spPr>
        <p:txBody>
          <a:bodyPr>
            <a:normAutofit fontScale="92500" lnSpcReduction="10000"/>
          </a:bodyPr>
          <a:lstStyle/>
          <a:p>
            <a:pPr rtl="0"/>
            <a:r>
              <a:rPr lang="es-MX" sz="1800" b="0" i="0" u="none" strike="noStrike" dirty="0">
                <a:solidFill>
                  <a:srgbClr val="181717"/>
                </a:solidFill>
                <a:effectLst/>
                <a:latin typeface="Calibri" panose="020F0502020204030204" pitchFamily="34" charset="0"/>
              </a:rPr>
              <a:t>B) Cuando se graban hechos donde es posible identificar y contactar a quienes participan, es honesto que se entregue un aviso corto con el que se advierta que se han registrado sus imágenes o voces, y que se utilizarán si se estima que la fotografía o video permite satisfacer el “interés público”. La gente debe saber si usted está recabando información acerca de ellos, a menos que esto ponga en peligro su seguridad o que de otra manera se vuelva imposible el ejercicio de la función informativa.</a:t>
            </a:r>
            <a:endParaRPr lang="es-MX" sz="1400" dirty="0">
              <a:effectLst/>
            </a:endParaRPr>
          </a:p>
          <a:p>
            <a:r>
              <a:rPr lang="es-MX" sz="1800" b="0" i="0" u="none" strike="noStrike" dirty="0">
                <a:solidFill>
                  <a:srgbClr val="181717"/>
                </a:solidFill>
                <a:effectLst/>
                <a:latin typeface="Calibri" panose="020F0502020204030204" pitchFamily="34" charset="0"/>
              </a:rPr>
              <a:t>El sentido de esta Buena Práctica lo encontramos plasmado en la obra “</a:t>
            </a:r>
            <a:r>
              <a:rPr lang="es-MX" sz="1800" b="0" i="1" u="none" strike="noStrike" dirty="0">
                <a:solidFill>
                  <a:srgbClr val="181717"/>
                </a:solidFill>
                <a:effectLst/>
                <a:latin typeface="Calibri" panose="020F0502020204030204" pitchFamily="34" charset="0"/>
              </a:rPr>
              <a:t>Data </a:t>
            </a:r>
            <a:r>
              <a:rPr lang="es-MX" sz="1800" b="0" i="1" u="none" strike="noStrike" dirty="0" err="1">
                <a:solidFill>
                  <a:srgbClr val="181717"/>
                </a:solidFill>
                <a:effectLst/>
                <a:latin typeface="Calibri" panose="020F0502020204030204" pitchFamily="34" charset="0"/>
              </a:rPr>
              <a:t>protection</a:t>
            </a:r>
            <a:r>
              <a:rPr lang="es-MX" sz="1800" b="0" i="1" u="none" strike="noStrike" dirty="0">
                <a:solidFill>
                  <a:srgbClr val="181717"/>
                </a:solidFill>
                <a:effectLst/>
                <a:latin typeface="Calibri" panose="020F0502020204030204" pitchFamily="34" charset="0"/>
              </a:rPr>
              <a:t> and </a:t>
            </a:r>
            <a:r>
              <a:rPr lang="es-MX" sz="1800" b="0" i="1" u="none" strike="noStrike" dirty="0" err="1">
                <a:solidFill>
                  <a:srgbClr val="181717"/>
                </a:solidFill>
                <a:effectLst/>
                <a:latin typeface="Calibri" panose="020F0502020204030204" pitchFamily="34" charset="0"/>
              </a:rPr>
              <a:t>journalism</a:t>
            </a:r>
            <a:r>
              <a:rPr lang="es-MX" sz="1800" b="0" i="1" u="none" strike="noStrike" dirty="0">
                <a:solidFill>
                  <a:srgbClr val="181717"/>
                </a:solidFill>
                <a:effectLst/>
                <a:latin typeface="Calibri" panose="020F0502020204030204" pitchFamily="34" charset="0"/>
              </a:rPr>
              <a:t>: a </a:t>
            </a:r>
            <a:r>
              <a:rPr lang="es-MX" sz="1800" b="0" i="1" u="none" strike="noStrike" dirty="0" err="1">
                <a:solidFill>
                  <a:srgbClr val="181717"/>
                </a:solidFill>
                <a:effectLst/>
                <a:latin typeface="Calibri" panose="020F0502020204030204" pitchFamily="34" charset="0"/>
              </a:rPr>
              <a:t>guide</a:t>
            </a:r>
            <a:r>
              <a:rPr lang="es-MX" sz="1800" b="0" i="1" u="none" strike="noStrike" dirty="0">
                <a:solidFill>
                  <a:srgbClr val="181717"/>
                </a:solidFill>
                <a:effectLst/>
                <a:latin typeface="Calibri" panose="020F0502020204030204" pitchFamily="34" charset="0"/>
              </a:rPr>
              <a:t> for the media”</a:t>
            </a:r>
            <a:r>
              <a:rPr lang="es-MX" sz="1800" b="0" i="0" u="none" strike="noStrike" dirty="0">
                <a:solidFill>
                  <a:srgbClr val="181717"/>
                </a:solidFill>
                <a:effectLst/>
                <a:latin typeface="Calibri" panose="020F0502020204030204" pitchFamily="34" charset="0"/>
              </a:rPr>
              <a:t> (Protección de Datos y Periodismo: Guía para los Medios de Comunicación), elaborada por la Oficina del Comisionado para la Información del Reino Unido, donde postula entre sus “puntos clave” para la “obtención de información” en la página 9: “Sea abierto y honesto siempre que sea posible. La gente debe saber si usted está recogiendo información acerca de ellos en los temas en que es práctico (en el sentido de posible o provechoso, </a:t>
            </a:r>
            <a:r>
              <a:rPr lang="es-MX" sz="1800" b="0" i="0" u="none" strike="noStrike">
                <a:solidFill>
                  <a:srgbClr val="181717"/>
                </a:solidFill>
                <a:effectLst/>
                <a:latin typeface="Calibri" panose="020F0502020204030204" pitchFamily="34" charset="0"/>
              </a:rPr>
              <a:t>u oportuno) </a:t>
            </a:r>
            <a:r>
              <a:rPr lang="es-MX" sz="1800" b="0" i="0" u="none" strike="noStrike" dirty="0">
                <a:solidFill>
                  <a:srgbClr val="181717"/>
                </a:solidFill>
                <a:effectLst/>
                <a:latin typeface="Calibri" panose="020F0502020204030204" pitchFamily="34" charset="0"/>
              </a:rPr>
              <a:t>contárselos. Aceptamos que en general no será posible para los periodistas hacer contacto con todos aquellos sobre los que recogen información”.</a:t>
            </a:r>
          </a:p>
          <a:p>
            <a:pPr rtl="0"/>
            <a:r>
              <a:rPr lang="es-MX" sz="1800" b="0" i="0" u="none" strike="noStrike" dirty="0">
                <a:solidFill>
                  <a:srgbClr val="181717"/>
                </a:solidFill>
                <a:effectLst/>
                <a:latin typeface="Calibri" panose="020F0502020204030204" pitchFamily="34" charset="0"/>
              </a:rPr>
              <a:t>Asimismo, el Artículo 2, párrafo 1, del Código Deontológico italiano, relativo al Tratamiento de Datos Personales en el Ejercicio de la Actividad Periodística plantea:</a:t>
            </a:r>
            <a:endParaRPr lang="es-MX" sz="1100" dirty="0">
              <a:effectLst/>
            </a:endParaRPr>
          </a:p>
          <a:p>
            <a:r>
              <a:rPr lang="es-MX" sz="1800" b="0" i="0" u="none" strike="noStrike" dirty="0">
                <a:solidFill>
                  <a:srgbClr val="181717"/>
                </a:solidFill>
                <a:effectLst/>
                <a:latin typeface="Calibri" panose="020F0502020204030204" pitchFamily="34" charset="0"/>
              </a:rPr>
              <a:t>1. El periodista que reúne noticias para una de las operaciones mencionadas en el artículo 1, apartado 2, letra b) de la Ley núm. 675/1996 </a:t>
            </a:r>
            <a:r>
              <a:rPr lang="es-MX" sz="1800" b="0" i="1" u="none" strike="noStrike" dirty="0">
                <a:solidFill>
                  <a:srgbClr val="181717"/>
                </a:solidFill>
                <a:effectLst/>
                <a:latin typeface="Calibri" panose="020F0502020204030204" pitchFamily="34" charset="0"/>
              </a:rPr>
              <a:t>debe dar a conocer su identidad</a:t>
            </a:r>
            <a:r>
              <a:rPr lang="es-MX" sz="1800" b="0" i="0" u="none" strike="noStrike" dirty="0">
                <a:solidFill>
                  <a:srgbClr val="181717"/>
                </a:solidFill>
                <a:effectLst/>
                <a:latin typeface="Calibri" panose="020F0502020204030204" pitchFamily="34" charset="0"/>
              </a:rPr>
              <a:t>, </a:t>
            </a:r>
            <a:r>
              <a:rPr lang="es-MX" sz="1800" b="0" i="1" u="none" strike="noStrike" dirty="0">
                <a:solidFill>
                  <a:srgbClr val="181717"/>
                </a:solidFill>
                <a:effectLst/>
                <a:latin typeface="Calibri" panose="020F0502020204030204" pitchFamily="34" charset="0"/>
              </a:rPr>
              <a:t>su profesión</a:t>
            </a:r>
            <a:r>
              <a:rPr lang="es-MX" sz="1800" b="0" i="0" u="none" strike="noStrike" dirty="0">
                <a:solidFill>
                  <a:srgbClr val="181717"/>
                </a:solidFill>
                <a:effectLst/>
                <a:latin typeface="Calibri" panose="020F0502020204030204" pitchFamily="34" charset="0"/>
              </a:rPr>
              <a:t> y </a:t>
            </a:r>
            <a:r>
              <a:rPr lang="es-MX" sz="1800" b="0" i="1" u="none" strike="noStrike" dirty="0">
                <a:solidFill>
                  <a:srgbClr val="181717"/>
                </a:solidFill>
                <a:effectLst/>
                <a:latin typeface="Calibri" panose="020F0502020204030204" pitchFamily="34" charset="0"/>
              </a:rPr>
              <a:t>la finalidad del acopio </a:t>
            </a:r>
            <a:r>
              <a:rPr lang="es-MX" sz="1800" b="0" i="0" u="none" strike="noStrike" dirty="0">
                <a:solidFill>
                  <a:srgbClr val="181717"/>
                </a:solidFill>
                <a:effectLst/>
                <a:latin typeface="Calibri" panose="020F0502020204030204" pitchFamily="34" charset="0"/>
              </a:rPr>
              <a:t>a menos que ello ponga en peligro su seguridad o que de otra manera se vuelva imposible el ejercicio de la función informativa; evita artificios y evita una presión excesiva. Quedando en claro cuál es su actividad, no se requiere que el reportero proporcione los otros elementos de la información mencionados en el artículo 10,</a:t>
            </a:r>
            <a:r>
              <a:rPr lang="es-MX" sz="1800" b="0" i="1" u="none" strike="noStrike" dirty="0">
                <a:solidFill>
                  <a:srgbClr val="181717"/>
                </a:solidFill>
                <a:effectLst/>
                <a:latin typeface="Calibri" panose="020F0502020204030204" pitchFamily="34" charset="0"/>
              </a:rPr>
              <a:t> párrafo</a:t>
            </a:r>
            <a:r>
              <a:rPr lang="es-MX" sz="1800" b="0" i="0" u="none" strike="noStrike" dirty="0">
                <a:solidFill>
                  <a:srgbClr val="181717"/>
                </a:solidFill>
                <a:effectLst/>
                <a:latin typeface="Calibri" panose="020F0502020204030204" pitchFamily="34" charset="0"/>
              </a:rPr>
              <a:t> 1 (Informaciones que se entregan al momento de </a:t>
            </a:r>
            <a:r>
              <a:rPr lang="es-MX" sz="1800" b="0" i="0" u="none" strike="noStrike">
                <a:solidFill>
                  <a:srgbClr val="181717"/>
                </a:solidFill>
                <a:effectLst/>
                <a:latin typeface="Calibri" panose="020F0502020204030204" pitchFamily="34" charset="0"/>
              </a:rPr>
              <a:t>la obtención), </a:t>
            </a:r>
            <a:r>
              <a:rPr lang="es-MX" sz="1800" b="0" i="0" u="none" strike="noStrike" dirty="0">
                <a:solidFill>
                  <a:srgbClr val="181717"/>
                </a:solidFill>
                <a:effectLst/>
                <a:latin typeface="Calibri" panose="020F0502020204030204" pitchFamily="34" charset="0"/>
              </a:rPr>
              <a:t>de la Ley número 675/1996 (Ley sobre la Privacidad).</a:t>
            </a:r>
            <a:endParaRPr lang="es-MX" sz="1400" dirty="0">
              <a:effectLst/>
            </a:endParaRPr>
          </a:p>
        </p:txBody>
      </p:sp>
    </p:spTree>
    <p:extLst>
      <p:ext uri="{BB962C8B-B14F-4D97-AF65-F5344CB8AC3E}">
        <p14:creationId xmlns:p14="http://schemas.microsoft.com/office/powerpoint/2010/main" val="411621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184347"/>
            <a:ext cx="10632178" cy="5198139"/>
          </a:xfrm>
        </p:spPr>
        <p:txBody>
          <a:bodyPr>
            <a:normAutofit fontScale="92500" lnSpcReduction="10000"/>
          </a:bodyPr>
          <a:lstStyle/>
          <a:p>
            <a:pPr rtl="0"/>
            <a:r>
              <a:rPr lang="es-MX" sz="1800" b="0" i="0" u="none" strike="noStrike" dirty="0">
                <a:solidFill>
                  <a:srgbClr val="181717"/>
                </a:solidFill>
                <a:effectLst/>
                <a:latin typeface="Calibri" panose="020F0502020204030204" pitchFamily="34" charset="0"/>
              </a:rPr>
              <a:t>Lo que trasladado a los términos de nuestra realidad jurídica se conoce como la entrega del Aviso de Privacidad Corto, y que implica también satisfacer aquello que en el Reino Unido se plantea como: “hacer saber a la gente que se está recogiendo información sobre ellos”. Dándonos, en ambos casos, la pauta para integrar en casi todas las Buenas Prácticas aquí propuestas, la recomendación de entregar, antes o después de la publicación –cuando sea posible–, un Aviso Corto que señale la finalidad de satisfacer el llamado “interés público”.</a:t>
            </a:r>
            <a:endParaRPr lang="es-MX" sz="1400" dirty="0">
              <a:effectLst/>
            </a:endParaRPr>
          </a:p>
          <a:p>
            <a:pPr rtl="0"/>
            <a:r>
              <a:rPr lang="es-MX" sz="1800" b="0" i="0" u="none" strike="noStrike" dirty="0">
                <a:solidFill>
                  <a:srgbClr val="181717"/>
                </a:solidFill>
                <a:effectLst/>
                <a:latin typeface="Calibri" panose="020F0502020204030204" pitchFamily="34" charset="0"/>
              </a:rPr>
              <a:t>Finalmente, esta segunda Buena Práctica recomienda privilegiar los Principios de Licitud (dado que así lo requiere la </a:t>
            </a:r>
            <a:r>
              <a:rPr lang="es-MX" sz="1800" b="0" i="0" u="none" strike="noStrike" dirty="0" err="1">
                <a:solidFill>
                  <a:srgbClr val="181717"/>
                </a:solidFill>
                <a:effectLst/>
                <a:latin typeface="Calibri" panose="020F0502020204030204" pitchFamily="34" charset="0"/>
              </a:rPr>
              <a:t>LFPDPPP</a:t>
            </a:r>
            <a:r>
              <a:rPr lang="es-MX" sz="1800" b="0" i="0" u="none" strike="noStrike" dirty="0">
                <a:solidFill>
                  <a:srgbClr val="181717"/>
                </a:solidFill>
                <a:effectLst/>
                <a:latin typeface="Calibri" panose="020F0502020204030204" pitchFamily="34" charset="0"/>
              </a:rPr>
              <a:t>), de Lealtad (que no se recaben datos con dolo o vulnerando la confianza del titular) y de Finalidad (pues se prevé la entrega de un Aviso de Privacidad que mencione los propósitos del periodista); abriendo la posibilidad de satisfacer también, de manera consecutiva, el Principio de Consentimiento, el de Responsabilidad, así como el Deber de Seguridad.</a:t>
            </a:r>
          </a:p>
          <a:p>
            <a:pPr rtl="0"/>
            <a:r>
              <a:rPr lang="es-MX" sz="1800" b="0" i="0" u="none" strike="noStrike" dirty="0">
                <a:solidFill>
                  <a:srgbClr val="181717"/>
                </a:solidFill>
                <a:effectLst/>
                <a:latin typeface="Calibri" panose="020F0502020204030204" pitchFamily="34" charset="0"/>
              </a:rPr>
              <a:t>C) Cuando se obtengan de una fuente diversa al titular, documentos o datos personales para fines informativos o periodísticos, posteriormente, ponga a disposición de los titulares un Aviso Corto donde se advierta la finalidad de dicho acopio, y señale el </a:t>
            </a:r>
            <a:r>
              <a:rPr lang="es-MX" sz="1800" b="0" i="1" u="none" strike="noStrike" dirty="0">
                <a:solidFill>
                  <a:srgbClr val="181717"/>
                </a:solidFill>
                <a:effectLst/>
                <a:latin typeface="Calibri" panose="020F0502020204030204" pitchFamily="34" charset="0"/>
              </a:rPr>
              <a:t>link</a:t>
            </a:r>
            <a:r>
              <a:rPr lang="es-MX" sz="1800" b="0" i="0" u="none" strike="noStrike" dirty="0">
                <a:solidFill>
                  <a:srgbClr val="181717"/>
                </a:solidFill>
                <a:effectLst/>
                <a:latin typeface="Calibri" panose="020F0502020204030204" pitchFamily="34" charset="0"/>
              </a:rPr>
              <a:t> al aviso de privacidad de su organización o del responsable; y de ser posible, también obtenga posteriormente el consentimiento de dichas personas.</a:t>
            </a:r>
            <a:endParaRPr lang="es-MX" sz="1100" dirty="0">
              <a:effectLst/>
            </a:endParaRPr>
          </a:p>
          <a:p>
            <a:pPr rtl="0"/>
            <a:r>
              <a:rPr lang="es-MX" sz="1800" b="0" i="0" u="none" strike="noStrike" dirty="0">
                <a:solidFill>
                  <a:srgbClr val="181717"/>
                </a:solidFill>
                <a:effectLst/>
                <a:latin typeface="Calibri" panose="020F0502020204030204" pitchFamily="34" charset="0"/>
              </a:rPr>
              <a:t>A diferencia de la recomendación anterior, que refiere a la obtención de información, imágenes, videos y/o audios donde se contacta –como en una entrevista– con las personas involucradas y casi de inmediato se puede entregar el Aviso Corto, ahora –cuando no se obtienen de los titulares, se insiste en la necesidad de la entrega de dicho Aviso, pero en un posterior momento, luego se supone que los datos y/o documentos se obtienen sin que se enteren los titulares.</a:t>
            </a:r>
            <a:endParaRPr lang="es-MX" sz="1100" dirty="0">
              <a:effectLst/>
            </a:endParaRPr>
          </a:p>
          <a:p>
            <a:pPr rtl="0"/>
            <a:endParaRPr lang="es-MX" sz="1400" dirty="0">
              <a:effectLst/>
            </a:endParaRPr>
          </a:p>
        </p:txBody>
      </p:sp>
    </p:spTree>
    <p:extLst>
      <p:ext uri="{BB962C8B-B14F-4D97-AF65-F5344CB8AC3E}">
        <p14:creationId xmlns:p14="http://schemas.microsoft.com/office/powerpoint/2010/main" val="982177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184349"/>
            <a:ext cx="10632178" cy="5198139"/>
          </a:xfrm>
        </p:spPr>
        <p:txBody>
          <a:bodyPr>
            <a:normAutofit/>
          </a:bodyPr>
          <a:lstStyle/>
          <a:p>
            <a:pPr rtl="0"/>
            <a:r>
              <a:rPr lang="es-MX" sz="1800" b="0" i="0" u="none" strike="noStrike">
                <a:solidFill>
                  <a:srgbClr val="181717"/>
                </a:solidFill>
                <a:effectLst/>
                <a:latin typeface="Calibri" panose="020F0502020204030204" pitchFamily="34" charset="0"/>
              </a:rPr>
              <a:t>En este caso, también dan soporte a esta recomendación las Buenas Prácticas antes mencionadas, establecidas en la “Guía para los Medios de Comunicación” elaborada por la Oficina del Comisionado para la Información del Reino Unido –como un “punto clave” para la “obtención de información”–; así como en lo señalado en el Artículo 2, párrafo 1, del Código Deontológico italiano.</a:t>
            </a:r>
            <a:endParaRPr lang="es-MX" sz="1400">
              <a:effectLst/>
            </a:endParaRPr>
          </a:p>
          <a:p>
            <a:pPr rtl="0"/>
            <a:r>
              <a:rPr lang="es-MX" sz="1800" b="0" i="0" u="none" strike="noStrike">
                <a:solidFill>
                  <a:srgbClr val="181717"/>
                </a:solidFill>
                <a:effectLst/>
                <a:latin typeface="Calibri" panose="020F0502020204030204" pitchFamily="34" charset="0"/>
              </a:rPr>
              <a:t>Esta tercera Buena Práctica, como en el caso de la anterior, recomienda privilegiar los Principios de Licitud, Lealtad, Finalidad, y facilita el posterior cumplimiento de los Principios de Consentimiento, de Responsabilidad, así como el Deber de Seguridad.</a:t>
            </a:r>
            <a:endParaRPr lang="es-MX" sz="1400">
              <a:effectLst/>
            </a:endParaRPr>
          </a:p>
          <a:p>
            <a:pPr rtl="0"/>
            <a:r>
              <a:rPr lang="es-MX" sz="1800" b="0" i="0" u="none" strike="noStrike">
                <a:solidFill>
                  <a:srgbClr val="181717"/>
                </a:solidFill>
                <a:effectLst/>
                <a:latin typeface="Calibri" panose="020F0502020204030204" pitchFamily="34" charset="0"/>
              </a:rPr>
              <a:t>D) Que cuando la obtención de datos, documentos, audios, videos, fotografías, imágenes o información en general, se realiza de manera encubierta para evitar que las personas que participan en los hechos, se enteren y/o se opongan a su copia o registro, nada objeta el acopio legítimo de dichos materiales siempre que no se les dé ninguna difusión; pero en caso contrario, si se han identificado quiénes son y sea posible localizarles, es recomendable entregar un Aviso Corto con el que se advierta que se han obtenido, copiado y/o registrado sus datos y que se utilizarán si se estima que permiten satisfacer un “interés público”, siempre que el mismo Aviso no constituya, en sí, una obstrucción para la satisfacción de dicho interés.</a:t>
            </a:r>
            <a:endParaRPr lang="es-MX" sz="1400">
              <a:effectLst/>
            </a:endParaRPr>
          </a:p>
        </p:txBody>
      </p:sp>
    </p:spTree>
    <p:extLst>
      <p:ext uri="{BB962C8B-B14F-4D97-AF65-F5344CB8AC3E}">
        <p14:creationId xmlns:p14="http://schemas.microsoft.com/office/powerpoint/2010/main" val="26972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066209"/>
            <a:ext cx="10632178" cy="5198139"/>
          </a:xfrm>
        </p:spPr>
        <p:txBody>
          <a:bodyPr>
            <a:normAutofit fontScale="92500" lnSpcReduction="20000"/>
          </a:bodyPr>
          <a:lstStyle/>
          <a:p>
            <a:pPr rtl="0"/>
            <a:r>
              <a:rPr lang="es-MX" sz="1800" b="0" i="0" u="none" strike="noStrike">
                <a:solidFill>
                  <a:srgbClr val="181717"/>
                </a:solidFill>
                <a:effectLst/>
                <a:latin typeface="Calibri" panose="020F0502020204030204" pitchFamily="34" charset="0"/>
              </a:rPr>
              <a:t>De manera similar a como lo hace la Oficina del Comisionado para la Información del Reino Unido en su “Guía para los Medios de Comunicación”, esta Buena Práctica pretende evidenciar que no se ignora y que nada se opone a que, de ser necesario se obtenga la información –que incluya datos personales– de manera encubierta, cuando esta conduzca a la satisfacción futura del interés público. No obstante, siendo coherente con las limitantes previstas por el Artículo 16 constitucional, se reiteran las medidas planteadas en las dos recomendaciones anteriores: poner a disposición de los titulares un Aviso Corto de la organización del periodista o del responsable.</a:t>
            </a:r>
            <a:endParaRPr lang="es-MX" sz="1400">
              <a:effectLst/>
            </a:endParaRPr>
          </a:p>
          <a:p>
            <a:pPr rtl="0"/>
            <a:r>
              <a:rPr lang="es-MX" sz="1800" b="0" i="0" u="none" strike="noStrike">
                <a:solidFill>
                  <a:srgbClr val="181717"/>
                </a:solidFill>
                <a:effectLst/>
                <a:latin typeface="Calibri" panose="020F0502020204030204" pitchFamily="34" charset="0"/>
              </a:rPr>
              <a:t>Este es el espíritu en el que se pronuncia la obra “Protección de Datos y Periodismo: </a:t>
            </a:r>
            <a:endParaRPr lang="es-MX" sz="1400">
              <a:effectLst/>
            </a:endParaRPr>
          </a:p>
          <a:p>
            <a:pPr rtl="0"/>
            <a:r>
              <a:rPr lang="es-MX" sz="1800" b="0" i="0" u="none" strike="noStrike">
                <a:solidFill>
                  <a:srgbClr val="181717"/>
                </a:solidFill>
                <a:effectLst/>
                <a:latin typeface="Calibri" panose="020F0502020204030204" pitchFamily="34" charset="0"/>
              </a:rPr>
              <a:t>Guía para los Medios de Comunicación” del Reino Unido en páginas 9 y 10:</a:t>
            </a:r>
            <a:endParaRPr lang="es-MX" sz="1400">
              <a:effectLst/>
            </a:endParaRPr>
          </a:p>
          <a:p>
            <a:pPr rtl="0"/>
            <a:r>
              <a:rPr lang="es-MX" sz="1800" b="0" i="0" u="none" strike="noStrike">
                <a:solidFill>
                  <a:srgbClr val="181717"/>
                </a:solidFill>
                <a:effectLst/>
                <a:latin typeface="Calibri" panose="020F0502020204030204" pitchFamily="34" charset="0"/>
              </a:rPr>
              <a:t>No es necesario notificar a las personas si con ello se perjudica la actividad periodística…Utilice métodos encubiertos solo si está seguro de que esto se justifica por el interés público… cuando sea posible, decir a la persona que está recogiendo la información de ella, y que la información es aproximadamente sobre… [Lo que distingue la nota], lo que eres y lo que se está haciendo con su información…</a:t>
            </a:r>
            <a:endParaRPr lang="es-MX" sz="1400">
              <a:effectLst/>
            </a:endParaRPr>
          </a:p>
          <a:p>
            <a:pPr rtl="0"/>
            <a:r>
              <a:rPr lang="es-MX" sz="1800" b="0" i="0" u="none" strike="noStrike">
                <a:solidFill>
                  <a:srgbClr val="181717"/>
                </a:solidFill>
                <a:effectLst/>
                <a:latin typeface="Calibri" panose="020F0502020204030204" pitchFamily="34" charset="0"/>
              </a:rPr>
              <a:t>Si es necesario utilizar métodos encubiertos o intrusivos para obtener una historia, tales como la vigilancia, usted puede hacerlo si cree razonablemente que estos métodos son necesarios (en otras palabras, si no es razonablemente posible obtenerla de una manera menos intrusiva para obtener la información) y la historia es en interés público. Para establecer si la investigación encubierta se justifica por el interés público, debe equilibrar el efecto perjudicial que tendría informar el interesado sobre la asignación periodística en contra del efecto perjudicial que el empleo de métodos encubiertos tendría sobre la privacidad de los titulares de los datos…</a:t>
            </a:r>
            <a:endParaRPr lang="es-MX" sz="1400">
              <a:effectLst/>
            </a:endParaRPr>
          </a:p>
          <a:p>
            <a:pPr rtl="0"/>
            <a:r>
              <a:rPr lang="es-MX" sz="1800" b="0" i="0" u="none" strike="noStrike">
                <a:solidFill>
                  <a:srgbClr val="181717"/>
                </a:solidFill>
                <a:effectLst/>
                <a:latin typeface="Calibri" panose="020F0502020204030204" pitchFamily="34" charset="0"/>
              </a:rPr>
              <a:t>…Incluso si la investigación encubierta puede ser justificada, aun así debe considerar si puede informar al interesado acerca de la información recopilada una vez que se hayan obtenido…</a:t>
            </a:r>
            <a:endParaRPr lang="es-MX" sz="1400">
              <a:effectLst/>
            </a:endParaRPr>
          </a:p>
        </p:txBody>
      </p:sp>
    </p:spTree>
    <p:extLst>
      <p:ext uri="{BB962C8B-B14F-4D97-AF65-F5344CB8AC3E}">
        <p14:creationId xmlns:p14="http://schemas.microsoft.com/office/powerpoint/2010/main" val="90656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036675"/>
            <a:ext cx="10632178" cy="5198139"/>
          </a:xfrm>
        </p:spPr>
        <p:txBody>
          <a:bodyPr>
            <a:normAutofit lnSpcReduction="10000"/>
          </a:bodyPr>
          <a:lstStyle/>
          <a:p>
            <a:pPr rtl="0"/>
            <a:r>
              <a:rPr lang="es-MX" sz="1800" b="0" i="0" u="none" strike="noStrike">
                <a:solidFill>
                  <a:srgbClr val="181717"/>
                </a:solidFill>
                <a:effectLst/>
                <a:latin typeface="Calibri" panose="020F0502020204030204" pitchFamily="34" charset="0"/>
              </a:rPr>
              <a:t>Por otra parte, cabe señalar aquí, lo que el Garante para la Protección de Datos Personales refiere.</a:t>
            </a:r>
            <a:endParaRPr lang="es-MX" sz="1400">
              <a:effectLst/>
            </a:endParaRPr>
          </a:p>
          <a:p>
            <a:pPr rtl="0"/>
            <a:r>
              <a:rPr lang="es-MX" sz="1800">
                <a:solidFill>
                  <a:srgbClr val="181717"/>
                </a:solidFill>
                <a:latin typeface="Calibri" panose="020F0502020204030204" pitchFamily="34" charset="0"/>
              </a:rPr>
              <a:t>El</a:t>
            </a:r>
            <a:r>
              <a:rPr lang="es-MX" sz="1800" b="0" i="0" u="none" strike="noStrike">
                <a:solidFill>
                  <a:srgbClr val="181717"/>
                </a:solidFill>
                <a:effectLst/>
                <a:latin typeface="Calibri" panose="020F0502020204030204" pitchFamily="34" charset="0"/>
              </a:rPr>
              <a:t> italiano sostiene en el punto 1 del Artículo 6 del Código Deontológico antes citado: “1. La divulgación de noticias de relevante interés público o social no entra en conflicto con el respeto a la privacidad cuando la información, incluso si es detallada, es indispensable en vista del hecho o de la originalidad de su descripción por las particulares formas en las que se produjo, así como por la calificación de sus protagonistas”.</a:t>
            </a:r>
            <a:endParaRPr lang="es-MX" sz="1100">
              <a:effectLst/>
            </a:endParaRPr>
          </a:p>
          <a:p>
            <a:pPr rtl="0"/>
            <a:r>
              <a:rPr lang="es-MX" sz="1800" b="0" i="0" u="none" strike="noStrike">
                <a:solidFill>
                  <a:srgbClr val="181717"/>
                </a:solidFill>
                <a:effectLst/>
                <a:latin typeface="Calibri" panose="020F0502020204030204" pitchFamily="34" charset="0"/>
              </a:rPr>
              <a:t>Es innegable que esta Buena Práctica recomienda privilegiar los Principios de Lealtad, Información, Finalidad y Responsabilidad que rigen la protección de datos personales, así como el posterior desarrollo del Deber de Seguridad.</a:t>
            </a:r>
            <a:endParaRPr lang="es-MX" sz="1100">
              <a:effectLst/>
            </a:endParaRPr>
          </a:p>
          <a:p>
            <a:pPr rtl="0"/>
            <a:r>
              <a:rPr lang="es-MX" sz="1800" b="0" i="0" u="none" strike="noStrike">
                <a:solidFill>
                  <a:srgbClr val="181717"/>
                </a:solidFill>
                <a:effectLst/>
                <a:latin typeface="Calibri" panose="020F0502020204030204" pitchFamily="34" charset="0"/>
              </a:rPr>
              <a:t>E) Cuando no se haya identificado o no sea posible localizar a las personas que participan en los hechos grabados o documentados (de manera abierta o encubierta), o cuando la entrega del Aviso Corto pueda representar una obstrucción a la satisfacción del interés público, debe ponderarse por sí mismo o con la Dirección de Redacción –o su similar– dentro de la organización donde se trabaje, que la afectación a la privacidad nunca sea mayor al interés público existente por el que se difunda esa información y, simultáneamente, redactar con claridad las razones que existen y justifican el interés público en difundir dichos materiales, y depositar dicho escrito en un archivo específico bajo las medidas de seguridad de ley, a efecto de poder justificar –cuando se le requiera– la excepción al debido respeto de la privacidad y publicar junto con la nota periodística el </a:t>
            </a:r>
            <a:r>
              <a:rPr lang="es-MX" sz="1800" b="0" i="1" u="none" strike="noStrike">
                <a:solidFill>
                  <a:srgbClr val="181717"/>
                </a:solidFill>
                <a:effectLst/>
                <a:latin typeface="Calibri" panose="020F0502020204030204" pitchFamily="34" charset="0"/>
              </a:rPr>
              <a:t>link</a:t>
            </a:r>
            <a:r>
              <a:rPr lang="es-MX" sz="1800" b="0" i="0" u="none" strike="noStrike">
                <a:solidFill>
                  <a:srgbClr val="181717"/>
                </a:solidFill>
                <a:effectLst/>
                <a:latin typeface="Calibri" panose="020F0502020204030204" pitchFamily="34" charset="0"/>
              </a:rPr>
              <a:t> al Aviso de Privacidad correspondiente. </a:t>
            </a:r>
            <a:endParaRPr lang="es-MX" sz="1100">
              <a:effectLst/>
            </a:endParaRPr>
          </a:p>
          <a:p>
            <a:pPr rtl="0"/>
            <a:endParaRPr lang="es-MX" sz="1400">
              <a:effectLst/>
            </a:endParaRPr>
          </a:p>
        </p:txBody>
      </p:sp>
    </p:spTree>
    <p:extLst>
      <p:ext uri="{BB962C8B-B14F-4D97-AF65-F5344CB8AC3E}">
        <p14:creationId xmlns:p14="http://schemas.microsoft.com/office/powerpoint/2010/main" val="1621085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095744"/>
            <a:ext cx="10632178" cy="5198139"/>
          </a:xfrm>
        </p:spPr>
        <p:txBody>
          <a:bodyPr>
            <a:normAutofit fontScale="85000" lnSpcReduction="20000"/>
          </a:bodyPr>
          <a:lstStyle/>
          <a:p>
            <a:pPr rtl="0"/>
            <a:r>
              <a:rPr lang="es-MX" sz="1800" b="0" i="0" u="none" strike="noStrike" dirty="0">
                <a:solidFill>
                  <a:srgbClr val="181717"/>
                </a:solidFill>
                <a:effectLst/>
                <a:latin typeface="Calibri" panose="020F0502020204030204" pitchFamily="34" charset="0"/>
              </a:rPr>
              <a:t>Esta Buena Práctica propone –de manera similar a como lo plantea la Oficina del Comisionado para la Información del Reino Unido (en la sección “Publicación” del Capítulo 2, “Guía Rápida”, de la obra antes citada)– consideraciones como las siguientes:</a:t>
            </a:r>
            <a:endParaRPr lang="es-MX" sz="1400" dirty="0">
              <a:effectLst/>
            </a:endParaRPr>
          </a:p>
          <a:p>
            <a:pPr rtl="0"/>
            <a:r>
              <a:rPr lang="es-MX" sz="1800" b="0" i="0" u="none" strike="noStrike" dirty="0">
                <a:solidFill>
                  <a:srgbClr val="181717"/>
                </a:solidFill>
                <a:effectLst/>
                <a:latin typeface="Calibri" panose="020F0502020204030204" pitchFamily="34" charset="0"/>
              </a:rPr>
              <a:t>Incluso cuando la información ha sido bien obtenida y conservada, usted tendrá que considerar por separado qu</a:t>
            </a:r>
            <a:r>
              <a:rPr lang="es-MX" sz="1800" b="0" i="1" u="none" strike="noStrike" dirty="0">
                <a:solidFill>
                  <a:srgbClr val="181717"/>
                </a:solidFill>
                <a:effectLst/>
                <a:latin typeface="Calibri" panose="020F0502020204030204" pitchFamily="34" charset="0"/>
              </a:rPr>
              <a:t>é</a:t>
            </a:r>
            <a:r>
              <a:rPr lang="es-MX" sz="1800" b="0" i="0" u="none" strike="noStrike" dirty="0">
                <a:solidFill>
                  <a:srgbClr val="181717"/>
                </a:solidFill>
                <a:effectLst/>
                <a:latin typeface="Calibri" panose="020F0502020204030204" pitchFamily="34" charset="0"/>
              </a:rPr>
              <a:t> información es justo publicar. Esta pregunta significa determinar cuál es la cantidad de datos personales que es necesario publicar para propagar adecuadamente la historia, con un nivel de intrusión equilibrado en la vida de las personas afectadas, así como el daño potencial que esto pueda causar.</a:t>
            </a:r>
            <a:endParaRPr lang="es-MX" sz="1400" dirty="0">
              <a:effectLst/>
            </a:endParaRPr>
          </a:p>
          <a:p>
            <a:pPr rtl="0"/>
            <a:r>
              <a:rPr lang="es-MX" sz="1800" b="0" i="0" u="none" strike="noStrike" dirty="0">
                <a:solidFill>
                  <a:srgbClr val="181717"/>
                </a:solidFill>
                <a:effectLst/>
                <a:latin typeface="Calibri" panose="020F0502020204030204" pitchFamily="34" charset="0"/>
              </a:rPr>
              <a:t>Por ejemplo, si publicar una historia sería muy intrusivo o perjudicial para la persona, entonces es menos probable que sea justo publicar dichos datos personales. Este también es el caso de historias obviamente con poco interés público, o que la publicación debería haber sido retrasada para verificar los hechos.</a:t>
            </a:r>
            <a:endParaRPr lang="es-MX" sz="1400" dirty="0">
              <a:effectLst/>
            </a:endParaRPr>
          </a:p>
          <a:p>
            <a:pPr rtl="0"/>
            <a:r>
              <a:rPr lang="es-MX" sz="1800" b="0" i="0" u="none" strike="noStrike" dirty="0">
                <a:solidFill>
                  <a:srgbClr val="181717"/>
                </a:solidFill>
                <a:effectLst/>
                <a:latin typeface="Calibri" panose="020F0502020204030204" pitchFamily="34" charset="0"/>
              </a:rPr>
              <a:t>El interés público de la publicación debe ser ponderado por una persona con un nivel adecuado, en función de la historia. Reconocemos que para las historias del día a día no se suele necesitar del Director de Edición o de la opinión de expertos.</a:t>
            </a:r>
            <a:endParaRPr lang="es-MX" sz="1400" dirty="0">
              <a:effectLst/>
            </a:endParaRPr>
          </a:p>
          <a:p>
            <a:pPr rtl="0"/>
            <a:r>
              <a:rPr lang="es-MX" sz="1800" b="0" i="0" u="none" strike="noStrike" dirty="0">
                <a:solidFill>
                  <a:srgbClr val="181717"/>
                </a:solidFill>
                <a:effectLst/>
                <a:latin typeface="Calibri" panose="020F0502020204030204" pitchFamily="34" charset="0"/>
              </a:rPr>
              <a:t>La publicación es factible si, para ser justos y para cumplir con la LPD (Ley de Protección de Datos) o para acogerse a la exención para el periodismo, se puede demostrar que alguien en un nivel apropiado consideró que el interés público de la publicación s</a:t>
            </a:r>
            <a:r>
              <a:rPr lang="es-MX" sz="1800" b="0" i="1" u="none" strike="noStrike" dirty="0">
                <a:solidFill>
                  <a:srgbClr val="181717"/>
                </a:solidFill>
                <a:effectLst/>
                <a:latin typeface="Calibri" panose="020F0502020204030204" pitchFamily="34" charset="0"/>
              </a:rPr>
              <a:t>í</a:t>
            </a:r>
            <a:r>
              <a:rPr lang="es-MX" sz="1800" b="0" i="0" u="none" strike="noStrike" dirty="0">
                <a:solidFill>
                  <a:srgbClr val="181717"/>
                </a:solidFill>
                <a:effectLst/>
                <a:latin typeface="Calibri" panose="020F0502020204030204" pitchFamily="34" charset="0"/>
              </a:rPr>
              <a:t> supera la intimidad de las personas en las circunstancias del caso y puede dar buenas razones para sostener este punto de vista cuando lo desafíen.</a:t>
            </a:r>
            <a:endParaRPr lang="es-MX" sz="1400" dirty="0">
              <a:effectLst/>
            </a:endParaRPr>
          </a:p>
          <a:p>
            <a:pPr rtl="0"/>
            <a:r>
              <a:rPr lang="es-MX" sz="1800" b="1" i="0" u="none" strike="noStrike" dirty="0">
                <a:solidFill>
                  <a:srgbClr val="181717"/>
                </a:solidFill>
                <a:effectLst/>
                <a:latin typeface="Calibri" panose="020F0502020204030204" pitchFamily="34" charset="0"/>
              </a:rPr>
              <a:t>En fin, esta quinta Buena Práctica recomienda privilegiar el Principio de Lealtad (la valoración de la pertinencia de la publicación de los datos por motivos de “interés público” significa que los datos se obtuvieron sin dolo, mala fe o negligencia); así mismo, implica atender los Principios de Proporcionalidad y Responsabilidad y abre la posibilidad para que se cumpla también con el Principio de Información (la propuesta que se hace de incluir en la “nota periodística el </a:t>
            </a:r>
            <a:r>
              <a:rPr lang="es-MX" sz="1800" b="1" i="1" u="none" strike="noStrike" dirty="0">
                <a:solidFill>
                  <a:srgbClr val="181717"/>
                </a:solidFill>
                <a:effectLst/>
                <a:latin typeface="Calibri" panose="020F0502020204030204" pitchFamily="34" charset="0"/>
              </a:rPr>
              <a:t>link</a:t>
            </a:r>
            <a:r>
              <a:rPr lang="es-MX" sz="1800" b="1" i="0" u="none" strike="noStrike" dirty="0">
                <a:solidFill>
                  <a:srgbClr val="181717"/>
                </a:solidFill>
                <a:effectLst/>
                <a:latin typeface="Calibri" panose="020F0502020204030204" pitchFamily="34" charset="0"/>
              </a:rPr>
              <a:t> al Aviso de Privacidad correspondiente”), conduciendo de igual modo al cumplimiento del Deber de Seguridad pues al generarse un escrito que habría de conservarse con las medidas de seguridad pertinentes, está implícito que dicha conservación tendría que darse cumpliendo con los estándares de seguridad que establece la normatividad vigente.</a:t>
            </a:r>
            <a:endParaRPr lang="es-MX" sz="1400" b="1" dirty="0">
              <a:effectLst/>
            </a:endParaRPr>
          </a:p>
        </p:txBody>
      </p:sp>
    </p:spTree>
    <p:extLst>
      <p:ext uri="{BB962C8B-B14F-4D97-AF65-F5344CB8AC3E}">
        <p14:creationId xmlns:p14="http://schemas.microsoft.com/office/powerpoint/2010/main" val="3138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564117"/>
            <a:ext cx="10632178" cy="5198139"/>
          </a:xfrm>
        </p:spPr>
        <p:txBody>
          <a:bodyPr>
            <a:normAutofit fontScale="85000" lnSpcReduction="10000"/>
          </a:bodyPr>
          <a:lstStyle/>
          <a:p>
            <a:pPr rtl="0"/>
            <a:r>
              <a:rPr lang="es-MX" sz="1800" b="0" i="0" u="none" strike="noStrike">
                <a:solidFill>
                  <a:srgbClr val="181717"/>
                </a:solidFill>
                <a:effectLst/>
                <a:latin typeface="Calibri" panose="020F0502020204030204" pitchFamily="34" charset="0"/>
              </a:rPr>
              <a:t>F) Cuando se obtienen videos, fotografías o imágenes en general, de lugares donde aparecen personas como parte del contexto, nada objeta el acopio ni la difusión de dichos materiales (Artículo 87, párrafo tercero, LFDA); no obstante, al publicarlos es recomendable ofrecer un Aviso Corto indicando el </a:t>
            </a:r>
            <a:r>
              <a:rPr lang="es-MX" sz="1800" b="0" i="1" u="none" strike="noStrike">
                <a:solidFill>
                  <a:srgbClr val="181717"/>
                </a:solidFill>
                <a:effectLst/>
                <a:latin typeface="Calibri" panose="020F0502020204030204" pitchFamily="34" charset="0"/>
              </a:rPr>
              <a:t>link</a:t>
            </a:r>
            <a:r>
              <a:rPr lang="es-MX" sz="1800" b="0" i="0" u="none" strike="noStrike">
                <a:solidFill>
                  <a:srgbClr val="181717"/>
                </a:solidFill>
                <a:effectLst/>
                <a:latin typeface="Calibri" panose="020F0502020204030204" pitchFamily="34" charset="0"/>
              </a:rPr>
              <a:t> del Aviso de Privacidad Integral de la organización. Cuando se obtengan datos personales como parte de la información recabada con fines periodísticos, relacionados, pero de personas diversas a las que son objeto de la noticia, de ser posible, se debe entregar un Aviso Corto con el que se advierta que se han obtenido, copiado y/o registrado sus datos y que se utilizarán si se estima que permiten satisfacer el interés público, ofreciendo el </a:t>
            </a:r>
            <a:r>
              <a:rPr lang="es-MX" sz="1800" b="0" i="1" u="none" strike="noStrike">
                <a:solidFill>
                  <a:srgbClr val="181717"/>
                </a:solidFill>
                <a:effectLst/>
                <a:latin typeface="Calibri" panose="020F0502020204030204" pitchFamily="34" charset="0"/>
              </a:rPr>
              <a:t>link</a:t>
            </a:r>
            <a:r>
              <a:rPr lang="es-MX" sz="1800" b="0" i="0" u="none" strike="noStrike">
                <a:solidFill>
                  <a:srgbClr val="181717"/>
                </a:solidFill>
                <a:effectLst/>
                <a:latin typeface="Calibri" panose="020F0502020204030204" pitchFamily="34" charset="0"/>
              </a:rPr>
              <a:t> del Aviso de Privacidad de la organización para la que se trabaje. Por ejemplo, el periodista deberá evitar nombrar en sus informaciones datos personales sobre los familiares y amigos de las personas que son objeto de la noticia, salvo que su mención resulte necesaria para que la información sea completa y equitativa.</a:t>
            </a:r>
            <a:endParaRPr lang="es-MX" sz="1400">
              <a:effectLst/>
            </a:endParaRPr>
          </a:p>
          <a:p>
            <a:pPr rtl="0"/>
            <a:r>
              <a:rPr lang="es-MX" sz="1800" b="0" i="0" u="none" strike="noStrike">
                <a:solidFill>
                  <a:srgbClr val="181717"/>
                </a:solidFill>
                <a:effectLst/>
                <a:latin typeface="Calibri" panose="020F0502020204030204" pitchFamily="34" charset="0"/>
              </a:rPr>
              <a:t>Respecto del Aviso Corto que en este caso se recomienda entregar a quienes no son objeto de la noticia, es de recordar que la Ley Federal del Derecho de Autor prevé que no siempre se tiene que informar a las personas, pero de acuerdo a lo señalado en la obra “Protección de Datos y Periodismo: Guía para los Medios de Comunicación” del Reino Unido –página 10– si se obtienen materiales donde aparecen estos terceros, debe existir una razón y una justificación para su obtención.</a:t>
            </a:r>
            <a:endParaRPr lang="es-MX" sz="1400">
              <a:effectLst/>
            </a:endParaRPr>
          </a:p>
          <a:p>
            <a:pPr rtl="0"/>
            <a:r>
              <a:rPr lang="es-MX" sz="1800" b="0" i="0" u="none" strike="noStrike">
                <a:solidFill>
                  <a:srgbClr val="181717"/>
                </a:solidFill>
                <a:effectLst/>
                <a:latin typeface="Calibri" panose="020F0502020204030204" pitchFamily="34" charset="0"/>
              </a:rPr>
              <a:t>Ahora, en relación con el compromiso de ceñirse con objetividad a publicar solo datos necesarios para presentar la noticia, independientemente de que este precepto habrá de retomarse posteriormente en la octava Buena Práctica, en el Código Deontológico del Garante de la Protección de Datos Personales italiano encontramos que este es un precepto para el que hay más de una recomendación, pues además de las mencionadas en la primera y cuarta (Artículo 6, referente a la “esencialidad de la información”, en sus Artículos del 7 al 11 (referentes a la protección de los menores, de la dignidad de las personas, de la dignidad de las personas enfermas, de la sexualidad de la persona, y del derecho a la no discriminación), se encuentran muchas más que por exceder los objetivos del presente comentario, solo se presentan en los comentarios a la Buena Práctica del inciso H.</a:t>
            </a:r>
            <a:endParaRPr lang="es-MX" sz="1400">
              <a:effectLst/>
            </a:endParaRPr>
          </a:p>
          <a:p>
            <a:pPr rtl="0"/>
            <a:r>
              <a:rPr lang="es-MX" sz="1800" b="0" i="0" u="none" strike="noStrike">
                <a:solidFill>
                  <a:srgbClr val="181717"/>
                </a:solidFill>
                <a:effectLst/>
                <a:latin typeface="Calibri" panose="020F0502020204030204" pitchFamily="34" charset="0"/>
              </a:rPr>
              <a:t>Esta recomendación privilegia los Principios de Licitud, Lealtad, Proporcionalidad, así como –cuando se llegue a entregar el aviso de privacidad–, el posterior cumplimiento de los principios de Información, Finalidad y Consentimiento que rigen la protección de datos personales.</a:t>
            </a:r>
            <a:endParaRPr lang="es-MX" sz="1400">
              <a:effectLst/>
            </a:endParaRPr>
          </a:p>
        </p:txBody>
      </p:sp>
    </p:spTree>
    <p:extLst>
      <p:ext uri="{BB962C8B-B14F-4D97-AF65-F5344CB8AC3E}">
        <p14:creationId xmlns:p14="http://schemas.microsoft.com/office/powerpoint/2010/main" val="393050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p:txBody>
          <a:bodyPr>
            <a:noAutofit/>
          </a:bodyPr>
          <a:lstStyle/>
          <a:p>
            <a:r>
              <a:rPr lang="es-MX" b="1"/>
              <a:t>2. Durante el tratamiento general</a:t>
            </a:r>
            <a:endParaRPr lang="es-MX" b="1" dirty="0"/>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1295402" y="2556932"/>
            <a:ext cx="9601196" cy="3318936"/>
          </a:xfrm>
        </p:spPr>
        <p:txBody>
          <a:bodyPr>
            <a:normAutofit/>
          </a:bodyPr>
          <a:lstStyle/>
          <a:p>
            <a:pPr rtl="0"/>
            <a:r>
              <a:rPr lang="es-MX" sz="1800" b="0" i="0" u="none" strike="noStrike" dirty="0">
                <a:solidFill>
                  <a:srgbClr val="181717"/>
                </a:solidFill>
                <a:effectLst/>
                <a:latin typeface="Calibri" panose="020F0502020204030204" pitchFamily="34" charset="0"/>
              </a:rPr>
              <a:t>G) Cuando se dé tratamiento a cualquier tipo de datos personales de menores o de incapaces –a menos que se ignore cuál sea la condición de los titulares– es indispensable la entrega de un Aviso de Privacidad, y la obtención previa del consentimiento de los padres o sus representantes legales, y que el empleo de los datos correspondan con el objeto de la información que se ofrece en aras del interés público. </a:t>
            </a:r>
            <a:r>
              <a:rPr lang="es-MX" sz="1800" b="1" i="0" u="none" strike="noStrike" dirty="0">
                <a:solidFill>
                  <a:srgbClr val="181717"/>
                </a:solidFill>
                <a:effectLst/>
                <a:latin typeface="Calibri" panose="020F0502020204030204" pitchFamily="34" charset="0"/>
              </a:rPr>
              <a:t>La única excepción posible será cuando se demuestre que el acto de avisarles impida satisfacer el interés público o cuando en las noticias sobre las víctimas de un delito, sea necesario difundir datos personales, imágenes o registros de audios que pueda contribuir a su identificación</a:t>
            </a:r>
            <a:r>
              <a:rPr lang="es-MX" sz="1800" b="0" i="0" u="none" strike="noStrike" dirty="0">
                <a:solidFill>
                  <a:srgbClr val="181717"/>
                </a:solidFill>
                <a:effectLst/>
                <a:latin typeface="Calibri" panose="020F0502020204030204" pitchFamily="34" charset="0"/>
              </a:rPr>
              <a:t>. Antes de poder formular cualquier solicitud de consentimiento, se debe actuar con especial diligencia a fin de que quede claramente evidenciado el interés público, especialmente cuando se trate de delitos contra la libertad sexual, contra menores, marginados o incapaces.</a:t>
            </a:r>
            <a:endParaRPr lang="es-MX" sz="1400" dirty="0">
              <a:effectLst/>
            </a:endParaRPr>
          </a:p>
        </p:txBody>
      </p:sp>
    </p:spTree>
    <p:extLst>
      <p:ext uri="{BB962C8B-B14F-4D97-AF65-F5344CB8AC3E}">
        <p14:creationId xmlns:p14="http://schemas.microsoft.com/office/powerpoint/2010/main" val="196551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036674"/>
            <a:ext cx="10632178" cy="5198139"/>
          </a:xfrm>
        </p:spPr>
        <p:txBody>
          <a:bodyPr>
            <a:normAutofit lnSpcReduction="10000"/>
          </a:bodyPr>
          <a:lstStyle/>
          <a:p>
            <a:pPr rtl="0"/>
            <a:r>
              <a:rPr lang="es-MX" sz="1800" b="0" i="0" u="none" strike="noStrike">
                <a:solidFill>
                  <a:srgbClr val="181717"/>
                </a:solidFill>
                <a:effectLst/>
                <a:latin typeface="Calibri" panose="020F0502020204030204" pitchFamily="34" charset="0"/>
              </a:rPr>
              <a:t>En el Reino Unido, las recomendaciones respecto de la precisión abarca la necesidad de realizar distinciones entre opiniones personales y datos concretos, (incluidas en la sección “Exactitud”, del Capítulo 2, “Guía Rápida”, en la página 13 de la obra “Protección de Datos y Periodismo: Guía para los Medios de Comunicación”), manifestándose invariablemente en el mismo sentido:</a:t>
            </a:r>
            <a:endParaRPr lang="es-MX" sz="1400">
              <a:effectLst/>
            </a:endParaRPr>
          </a:p>
          <a:p>
            <a:pPr rtl="0"/>
            <a:r>
              <a:rPr lang="es-MX" sz="1800" b="0" i="0" u="none" strike="noStrike">
                <a:solidFill>
                  <a:srgbClr val="181717"/>
                </a:solidFill>
                <a:effectLst/>
                <a:latin typeface="Calibri" panose="020F0502020204030204" pitchFamily="34" charset="0"/>
              </a:rPr>
              <a:t>Tomar medidas razonables para comprobar los hechos.</a:t>
            </a:r>
            <a:endParaRPr lang="es-MX" sz="1400">
              <a:effectLst/>
            </a:endParaRPr>
          </a:p>
          <a:p>
            <a:pPr rtl="0"/>
            <a:r>
              <a:rPr lang="es-MX" sz="1800" b="0" i="0" u="none" strike="noStrike">
                <a:solidFill>
                  <a:srgbClr val="181717"/>
                </a:solidFill>
                <a:effectLst/>
                <a:latin typeface="Calibri" panose="020F0502020204030204" pitchFamily="34" charset="0"/>
              </a:rPr>
              <a:t>Distinguir claramente entre hechos, opiniones y especulaciones.</a:t>
            </a:r>
            <a:endParaRPr lang="es-MX" sz="1400">
              <a:effectLst/>
            </a:endParaRPr>
          </a:p>
          <a:p>
            <a:pPr rtl="0"/>
            <a:r>
              <a:rPr lang="es-MX" sz="1800" b="0" i="0" u="none" strike="noStrike">
                <a:solidFill>
                  <a:srgbClr val="181717"/>
                </a:solidFill>
                <a:effectLst/>
                <a:latin typeface="Calibri" panose="020F0502020204030204" pitchFamily="34" charset="0"/>
              </a:rPr>
              <a:t>La precisión es, por supuesto, el centro mismo de la obra de un periodista profesional, y está en el corazón de los códigos de la práctica profesional.</a:t>
            </a:r>
            <a:endParaRPr lang="es-MX" sz="1400">
              <a:effectLst/>
            </a:endParaRPr>
          </a:p>
          <a:p>
            <a:pPr rtl="0"/>
            <a:r>
              <a:rPr lang="es-MX" sz="1800" b="0" i="0" u="none" strike="noStrike">
                <a:solidFill>
                  <a:srgbClr val="181717"/>
                </a:solidFill>
                <a:effectLst/>
                <a:latin typeface="Calibri" panose="020F0502020204030204" pitchFamily="34" charset="0"/>
              </a:rPr>
              <a:t>La LPD requiere que se registren correctamente los datos y tomar medidas razonables para poder comprobar los hechos. También debe distinguir claramente entre hechos y opiniones y si el individuo se opone a los hechos, usted debe decirlo.</a:t>
            </a:r>
            <a:endParaRPr lang="es-MX" sz="1400">
              <a:effectLst/>
            </a:endParaRPr>
          </a:p>
          <a:p>
            <a:pPr rtl="0"/>
            <a:r>
              <a:rPr lang="es-MX" sz="1800" b="0" i="0" u="none" strike="noStrike">
                <a:solidFill>
                  <a:srgbClr val="181717"/>
                </a:solidFill>
                <a:effectLst/>
                <a:latin typeface="Calibri" panose="020F0502020204030204" pitchFamily="34" charset="0"/>
              </a:rPr>
              <a:t>Los periodistas responsables siempre tienen cuidado de asegurarse que sus notas son exactas y no inducen a engaño, lo que significa que debe ser capaz de cumplir en la gran mayoría de los casos.</a:t>
            </a:r>
            <a:endParaRPr lang="es-MX" sz="1400">
              <a:effectLst/>
            </a:endParaRPr>
          </a:p>
          <a:p>
            <a:pPr rtl="0"/>
            <a:r>
              <a:rPr lang="es-MX" sz="1800" b="0" i="0" u="none" strike="noStrike">
                <a:solidFill>
                  <a:srgbClr val="181717"/>
                </a:solidFill>
                <a:effectLst/>
                <a:latin typeface="Calibri" panose="020F0502020204030204" pitchFamily="34" charset="0"/>
              </a:rPr>
              <a:t>Sin duda, esta octava Buena Práctica recomienda privilegiar los Principios de Proporcionalidad, Lealtad y Calidad, independientemente de que posteriormente o de forma simultánea se cumpla con los demás principios y deberes que rigen la protección de datos personales.</a:t>
            </a:r>
            <a:endParaRPr lang="es-MX" sz="1400">
              <a:effectLst/>
            </a:endParaRPr>
          </a:p>
        </p:txBody>
      </p:sp>
    </p:spTree>
    <p:extLst>
      <p:ext uri="{BB962C8B-B14F-4D97-AF65-F5344CB8AC3E}">
        <p14:creationId xmlns:p14="http://schemas.microsoft.com/office/powerpoint/2010/main" val="1148608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1295402" y="982133"/>
            <a:ext cx="9601196" cy="565314"/>
          </a:xfrm>
        </p:spPr>
        <p:txBody>
          <a:bodyPr>
            <a:noAutofit/>
          </a:bodyPr>
          <a:lstStyle/>
          <a:p>
            <a:r>
              <a:rPr lang="es-MX" sz="2800" b="1" dirty="0"/>
              <a:t>3. Ejercicio de los derechos ARCO</a:t>
            </a:r>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1159003" y="1413164"/>
            <a:ext cx="9601196" cy="4516581"/>
          </a:xfrm>
        </p:spPr>
        <p:txBody>
          <a:bodyPr>
            <a:noAutofit/>
          </a:bodyPr>
          <a:lstStyle/>
          <a:p>
            <a:pPr rtl="0"/>
            <a:r>
              <a:rPr lang="es-MX" sz="1400" b="0" i="0" u="none" strike="noStrike" dirty="0">
                <a:solidFill>
                  <a:srgbClr val="181717"/>
                </a:solidFill>
                <a:effectLst/>
                <a:latin typeface="Arial" panose="020B0604020202020204" pitchFamily="34" charset="0"/>
                <a:cs typeface="Arial" panose="020B0604020202020204" pitchFamily="34" charset="0"/>
              </a:rPr>
              <a:t>Existen también Buenas Prácticas para la atención de reclamaciones por supuesta falta de objetividad, veracidad o justificación del interés público; estas son las que se señalan a continuación:</a:t>
            </a:r>
            <a:endParaRPr lang="es-MX" sz="1400" dirty="0">
              <a:effectLst/>
              <a:latin typeface="Arial" panose="020B0604020202020204" pitchFamily="34" charset="0"/>
              <a:cs typeface="Arial" panose="020B0604020202020204" pitchFamily="34" charset="0"/>
            </a:endParaRPr>
          </a:p>
          <a:p>
            <a:pPr rtl="0"/>
            <a:r>
              <a:rPr lang="es-MX" sz="1400" b="0" i="0" u="none" strike="noStrike" dirty="0">
                <a:solidFill>
                  <a:srgbClr val="181717"/>
                </a:solidFill>
                <a:effectLst/>
                <a:latin typeface="Arial" panose="020B0604020202020204" pitchFamily="34" charset="0"/>
                <a:cs typeface="Arial" panose="020B0604020202020204" pitchFamily="34" charset="0"/>
              </a:rPr>
              <a:t>K) Ante la posibilidad de reclamaciones sobre la veracidad de los datos publicados, o la objetividad, o justificación del interés público, es conveniente que el periodista mantenga siempre disponible la información obtenida y/o publicada, a fin de poder atender cualquier solicitud de derechos ARCO, sin que existan límites para la conservación de los registros obtenidos durante la labor periodística, por lo cual, el periodista debe revisar periódicamente la validez y vigencia de la información almacenada, especialmente cuando se han tratado datos sensibles o datos cuya inclusión solo se justifica por el interés público.</a:t>
            </a:r>
            <a:endParaRPr lang="es-MX" sz="1400" dirty="0">
              <a:effectLst/>
              <a:latin typeface="Arial" panose="020B0604020202020204" pitchFamily="34" charset="0"/>
              <a:cs typeface="Arial" panose="020B0604020202020204" pitchFamily="34" charset="0"/>
            </a:endParaRPr>
          </a:p>
          <a:p>
            <a:pPr rtl="0"/>
            <a:r>
              <a:rPr lang="es-MX" sz="1400" b="0" i="0" u="none" strike="noStrike" dirty="0">
                <a:solidFill>
                  <a:srgbClr val="181717"/>
                </a:solidFill>
                <a:effectLst/>
                <a:latin typeface="Arial" panose="020B0604020202020204" pitchFamily="34" charset="0"/>
                <a:cs typeface="Arial" panose="020B0604020202020204" pitchFamily="34" charset="0"/>
              </a:rPr>
              <a:t>Por lo que se refiere a las eventuales rectificaciones que pudieran formulársele al periodista, en el citado Código Deontológico del Garante de la Protección de Datos Personales de Italia, se menciona:</a:t>
            </a:r>
            <a:endParaRPr lang="es-MX" sz="1400" dirty="0">
              <a:effectLst/>
              <a:latin typeface="Arial" panose="020B0604020202020204" pitchFamily="34" charset="0"/>
              <a:cs typeface="Arial" panose="020B0604020202020204" pitchFamily="34" charset="0"/>
            </a:endParaRPr>
          </a:p>
          <a:p>
            <a:pPr rtl="0"/>
            <a:r>
              <a:rPr lang="es-MX" sz="1400" b="0" i="0" u="none" strike="noStrike" dirty="0">
                <a:solidFill>
                  <a:srgbClr val="181717"/>
                </a:solidFill>
                <a:effectLst/>
                <a:latin typeface="Arial" panose="020B0604020202020204" pitchFamily="34" charset="0"/>
                <a:cs typeface="Arial" panose="020B0604020202020204" pitchFamily="34" charset="0"/>
              </a:rPr>
              <a:t>Artículo 2. Los bancos de datos para uso editorial y la protección de los archivos personales de los periodistas.</a:t>
            </a:r>
            <a:endParaRPr lang="es-MX" sz="1400" dirty="0">
              <a:effectLst/>
              <a:latin typeface="Arial" panose="020B0604020202020204" pitchFamily="34" charset="0"/>
              <a:cs typeface="Arial" panose="020B0604020202020204" pitchFamily="34" charset="0"/>
            </a:endParaRPr>
          </a:p>
          <a:p>
            <a:pPr rtl="0"/>
            <a:r>
              <a:rPr lang="es-MX" sz="1400" b="0" i="0" u="none" strike="noStrike" dirty="0">
                <a:solidFill>
                  <a:srgbClr val="181717"/>
                </a:solidFill>
                <a:effectLst/>
                <a:latin typeface="Arial" panose="020B0604020202020204" pitchFamily="34" charset="0"/>
                <a:cs typeface="Arial" panose="020B0604020202020204" pitchFamily="34" charset="0"/>
              </a:rPr>
              <a:t>2. Si los datos personales se recogen de los bancos de datos para uso editorial, se requieren las empresas editoriales para revelar al público, a través de anuncios, al menos dos veces al año, la existencia de archivo y el lugar en el que pueden ejercer los derechos previstos en la Ley número 675/1996. Las empresas editoriales indican también entre los datos de la placa del controlador para que las personas interesadas pueden ponerse en contacto para ejercer los derechos previstos por la Ley número 675/1996.</a:t>
            </a:r>
            <a:endParaRPr lang="es-MX" sz="1400" dirty="0">
              <a:effectLst/>
              <a:latin typeface="Arial" panose="020B0604020202020204" pitchFamily="34" charset="0"/>
              <a:cs typeface="Arial" panose="020B0604020202020204" pitchFamily="34" charset="0"/>
            </a:endParaRPr>
          </a:p>
          <a:p>
            <a:pPr rtl="0" fontAlgn="base"/>
            <a:r>
              <a:rPr lang="es-MX" sz="1400" b="0" i="0" u="none" strike="noStrike" dirty="0">
                <a:solidFill>
                  <a:srgbClr val="181717"/>
                </a:solidFill>
                <a:effectLst/>
                <a:latin typeface="Arial" panose="020B0604020202020204" pitchFamily="34" charset="0"/>
                <a:cs typeface="Arial" panose="020B0604020202020204" pitchFamily="34" charset="0"/>
              </a:rPr>
              <a:t>El reportero puede retener los datos recogidos durante el tiempo que sea necesario para la consecución de sus objetivos de su profesión</a:t>
            </a:r>
            <a:r>
              <a:rPr lang="es-MX" sz="1400" b="0" i="0" u="none" strike="noStrike" dirty="0" smtClean="0">
                <a:solidFill>
                  <a:srgbClr val="181717"/>
                </a:solidFill>
                <a:effectLst/>
                <a:latin typeface="Arial" panose="020B0604020202020204" pitchFamily="34" charset="0"/>
                <a:cs typeface="Arial" panose="020B0604020202020204" pitchFamily="34" charset="0"/>
              </a:rPr>
              <a:t>.</a:t>
            </a:r>
            <a:endParaRPr lang="es-MX" sz="1400" b="0" i="0" u="none" strike="noStrike" dirty="0">
              <a:solidFill>
                <a:srgbClr val="18171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08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p:txBody>
          <a:bodyPr>
            <a:noAutofit/>
          </a:bodyPr>
          <a:lstStyle/>
          <a:p>
            <a:r>
              <a:rPr lang="es-MX" b="1" dirty="0">
                <a:effectLst/>
              </a:rPr>
              <a:t>Palabras clave</a:t>
            </a:r>
            <a:br>
              <a:rPr lang="es-MX" b="1" dirty="0">
                <a:effectLst/>
              </a:rPr>
            </a:br>
            <a:endParaRPr lang="es-MX" b="1" dirty="0"/>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p:txBody>
          <a:bodyPr>
            <a:normAutofit/>
          </a:bodyPr>
          <a:lstStyle/>
          <a:p>
            <a:pPr rtl="0"/>
            <a:r>
              <a:rPr lang="es-MX" sz="1800" b="0" i="0" u="none" strike="noStrike" dirty="0">
                <a:solidFill>
                  <a:srgbClr val="181717"/>
                </a:solidFill>
                <a:effectLst/>
                <a:latin typeface="Calibri" panose="020F0502020204030204" pitchFamily="34" charset="0"/>
              </a:rPr>
              <a:t>Protección de datos personales. Buenas prácticas. Libertad de expresión. Ponderación. Privacidad. Interés público. Seguridad nacional. Orden público. Seguridad pública. Salud pública. </a:t>
            </a:r>
            <a:endParaRPr lang="es-MX" sz="1800" b="0" i="0" u="none" strike="noStrike" dirty="0" smtClean="0">
              <a:solidFill>
                <a:srgbClr val="181717"/>
              </a:solidFill>
              <a:effectLst/>
              <a:latin typeface="Calibri" panose="020F0502020204030204" pitchFamily="34" charset="0"/>
            </a:endParaRPr>
          </a:p>
          <a:p>
            <a:pPr rtl="0"/>
            <a:endParaRPr lang="es-ES" sz="1800" dirty="0">
              <a:solidFill>
                <a:srgbClr val="181717"/>
              </a:solidFill>
              <a:latin typeface="Calibri" panose="020F0502020204030204" pitchFamily="34" charset="0"/>
            </a:endParaRPr>
          </a:p>
          <a:p>
            <a:pPr algn="just"/>
            <a:r>
              <a:rPr lang="es-MX" dirty="0" smtClean="0"/>
              <a:t>¿Qué es el derecho a </a:t>
            </a:r>
            <a:r>
              <a:rPr lang="es-MX" dirty="0"/>
              <a:t>la privacidad?</a:t>
            </a:r>
          </a:p>
          <a:p>
            <a:pPr algn="just"/>
            <a:r>
              <a:rPr lang="es-ES" dirty="0"/>
              <a:t>La privacidad es un derecho humano reconocido en la Constitución mexicana y en diversos tratados internacionales de los que México es parte, por lo que </a:t>
            </a:r>
            <a:r>
              <a:rPr lang="es-ES" b="1" dirty="0"/>
              <a:t>el Estado tiene la obligación de promover, proteger, respetar y garantizar nuestro derecho a la privacidad</a:t>
            </a:r>
            <a:endParaRPr lang="es-MX" dirty="0"/>
          </a:p>
          <a:p>
            <a:endParaRPr lang="es-MX" dirty="0"/>
          </a:p>
          <a:p>
            <a:pPr rtl="0"/>
            <a:endParaRPr lang="es-MX" dirty="0">
              <a:effectLst/>
            </a:endParaRPr>
          </a:p>
        </p:txBody>
      </p:sp>
    </p:spTree>
    <p:extLst>
      <p:ext uri="{BB962C8B-B14F-4D97-AF65-F5344CB8AC3E}">
        <p14:creationId xmlns:p14="http://schemas.microsoft.com/office/powerpoint/2010/main" val="1726793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7E5F606-0E8D-AE0C-0E39-4BF2013094DB}"/>
              </a:ext>
            </a:extLst>
          </p:cNvPr>
          <p:cNvSpPr>
            <a:spLocks noGrp="1"/>
          </p:cNvSpPr>
          <p:nvPr>
            <p:ph idx="1"/>
          </p:nvPr>
        </p:nvSpPr>
        <p:spPr/>
        <p:txBody>
          <a:bodyPr>
            <a:normAutofit/>
          </a:bodyPr>
          <a:lstStyle/>
          <a:p>
            <a:pPr lvl="0">
              <a:buClr>
                <a:srgbClr val="83992A"/>
              </a:buClr>
            </a:pPr>
            <a:r>
              <a:rPr lang="es-MX" sz="1200" dirty="0">
                <a:solidFill>
                  <a:srgbClr val="181717"/>
                </a:solidFill>
                <a:latin typeface="Arial" panose="020B0604020202020204" pitchFamily="34" charset="0"/>
                <a:cs typeface="Arial" panose="020B0604020202020204" pitchFamily="34" charset="0"/>
              </a:rPr>
              <a:t>Artículo 4. Rectificaciones.</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1. El periodista debe corregir sin demora, los errores e imprecisiones, haciéndolo de conformidad también con la obligación de corregir en los casos y formas que establece la ley.</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Por otra parte, la Guía para los Medios de Comunicación en el Reino Unido, entre lo contemplado en la Sección “Requerimientos de Solicitudes de Acceso”, del Capítulo 2°, “Guía Rápida”, en la página 14 recomienda:</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Si se decide que no puede responder a una solicitud o solo se puede cumplir en parte, registrar sus razones.</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Asegúrese de que existe un procedimiento de atención para las solicitudes de acceso en lugar de atenderlas usted mismo.</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Siempre considere si usted puede proporcionar la información (o parte de ella) sin poner en peligro sus actividades periodísticas.</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Si decide que no se puede responder a una solicitud o que solo se puede complacer en parte, registre sus razones.</a:t>
            </a:r>
            <a:endParaRPr lang="es-MX" sz="1200" dirty="0">
              <a:solidFill>
                <a:prstClr val="black">
                  <a:lumMod val="85000"/>
                  <a:lumOff val="15000"/>
                </a:prstClr>
              </a:solidFill>
              <a:latin typeface="Arial" panose="020B0604020202020204" pitchFamily="34" charset="0"/>
              <a:cs typeface="Arial" panose="020B0604020202020204" pitchFamily="34" charset="0"/>
            </a:endParaRPr>
          </a:p>
          <a:p>
            <a:pPr lvl="0">
              <a:buClr>
                <a:srgbClr val="83992A"/>
              </a:buClr>
            </a:pPr>
            <a:r>
              <a:rPr lang="es-MX" sz="1200" dirty="0">
                <a:solidFill>
                  <a:srgbClr val="181717"/>
                </a:solidFill>
                <a:latin typeface="Arial" panose="020B0604020202020204" pitchFamily="34" charset="0"/>
                <a:cs typeface="Arial" panose="020B0604020202020204" pitchFamily="34" charset="0"/>
              </a:rPr>
              <a:t>Puede redactar información sobre terceros, incluyendo fuentes individuales, siempre y cuando sea razonable para hacerlo</a:t>
            </a:r>
            <a:r>
              <a:rPr lang="es-MX" sz="1200" dirty="0" smtClean="0">
                <a:solidFill>
                  <a:srgbClr val="181717"/>
                </a:solidFill>
                <a:latin typeface="Arial" panose="020B0604020202020204" pitchFamily="34" charset="0"/>
                <a:cs typeface="Arial" panose="020B0604020202020204" pitchFamily="34" charset="0"/>
              </a:rPr>
              <a:t>.</a:t>
            </a:r>
            <a:endParaRPr lang="es-MX" sz="1800" dirty="0">
              <a:solidFill>
                <a:srgbClr val="181717"/>
              </a:solidFill>
              <a:latin typeface="Arial" panose="020B0604020202020204" pitchFamily="34" charset="0"/>
              <a:cs typeface="Arial" panose="020B0604020202020204" pitchFamily="34" charset="0"/>
            </a:endParaRPr>
          </a:p>
          <a:p>
            <a:pPr rtl="0"/>
            <a:r>
              <a:rPr lang="es-MX" sz="1400" b="0" i="0" u="none" strike="noStrike" dirty="0" smtClean="0">
                <a:solidFill>
                  <a:srgbClr val="181717"/>
                </a:solidFill>
                <a:effectLst/>
                <a:latin typeface="Arial" panose="020B0604020202020204" pitchFamily="34" charset="0"/>
                <a:cs typeface="Arial" panose="020B0604020202020204" pitchFamily="34" charset="0"/>
              </a:rPr>
              <a:t>Finalmente</a:t>
            </a:r>
            <a:r>
              <a:rPr lang="es-MX" sz="1400" b="0" i="0" u="none" strike="noStrike" dirty="0">
                <a:solidFill>
                  <a:srgbClr val="181717"/>
                </a:solidFill>
                <a:effectLst/>
                <a:latin typeface="Arial" panose="020B0604020202020204" pitchFamily="34" charset="0"/>
                <a:cs typeface="Arial" panose="020B0604020202020204" pitchFamily="34" charset="0"/>
              </a:rPr>
              <a:t>, esta Buena Práctica privilegia los Principios de Licitud, Calidad e Información que rigen la protección de datos personales, así como el Deber de Seguridad.</a:t>
            </a:r>
            <a:endParaRPr lang="es-MX"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8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BC28E5-B53D-1761-3F8D-58B243A20140}"/>
              </a:ext>
            </a:extLst>
          </p:cNvPr>
          <p:cNvSpPr>
            <a:spLocks noGrp="1"/>
          </p:cNvSpPr>
          <p:nvPr>
            <p:ph type="title"/>
          </p:nvPr>
        </p:nvSpPr>
        <p:spPr>
          <a:xfrm>
            <a:off x="1295402" y="982133"/>
            <a:ext cx="9601196" cy="888231"/>
          </a:xfrm>
        </p:spPr>
        <p:txBody>
          <a:bodyPr>
            <a:normAutofit/>
          </a:bodyPr>
          <a:lstStyle/>
          <a:p>
            <a:r>
              <a:rPr lang="es-MX" sz="3600" b="1" dirty="0"/>
              <a:t>Corolario</a:t>
            </a:r>
            <a:endParaRPr lang="es-MX" sz="3600" dirty="0"/>
          </a:p>
        </p:txBody>
      </p:sp>
      <p:sp>
        <p:nvSpPr>
          <p:cNvPr id="3" name="Marcador de contenido 2">
            <a:extLst>
              <a:ext uri="{FF2B5EF4-FFF2-40B4-BE49-F238E27FC236}">
                <a16:creationId xmlns:a16="http://schemas.microsoft.com/office/drawing/2014/main" xmlns="" id="{6C2C4C5C-FAD7-9753-0E54-3B06E52953E4}"/>
              </a:ext>
            </a:extLst>
          </p:cNvPr>
          <p:cNvSpPr>
            <a:spLocks noGrp="1"/>
          </p:cNvSpPr>
          <p:nvPr>
            <p:ph idx="1"/>
          </p:nvPr>
        </p:nvSpPr>
        <p:spPr>
          <a:xfrm>
            <a:off x="1295402" y="1648691"/>
            <a:ext cx="9601196" cy="4530435"/>
          </a:xfrm>
        </p:spPr>
        <p:txBody>
          <a:bodyPr>
            <a:noAutofit/>
          </a:bodyPr>
          <a:lstStyle/>
          <a:p>
            <a:pPr algn="just" rtl="0"/>
            <a:r>
              <a:rPr lang="es-MX" sz="1400" b="0" i="0" u="none" strike="noStrike" dirty="0">
                <a:solidFill>
                  <a:srgbClr val="181717"/>
                </a:solidFill>
                <a:effectLst/>
                <a:latin typeface="Arial" panose="020B0604020202020204" pitchFamily="34" charset="0"/>
                <a:cs typeface="Arial" panose="020B0604020202020204" pitchFamily="34" charset="0"/>
              </a:rPr>
              <a:t>La necesidad de una demarcación de los límites entre el derecho humano a la libertad de expresión y el derecho a determinar quién, cuándo y para qué se usan los datos personales del individuo, hace necesaria una ponderación de los preceptos previstos en nuestra Constitución, no obstante, queda pendiente una determinación respecto de quién debe velar por el “interés público”.</a:t>
            </a:r>
            <a:endParaRPr lang="es-MX" sz="1400" dirty="0">
              <a:effectLst/>
              <a:latin typeface="Arial" panose="020B0604020202020204" pitchFamily="34" charset="0"/>
              <a:cs typeface="Arial" panose="020B0604020202020204" pitchFamily="34" charset="0"/>
            </a:endParaRPr>
          </a:p>
          <a:p>
            <a:pPr algn="just" rtl="0"/>
            <a:r>
              <a:rPr lang="es-MX" sz="1400" b="0" i="0" u="none" strike="noStrike" dirty="0">
                <a:solidFill>
                  <a:srgbClr val="181717"/>
                </a:solidFill>
                <a:effectLst/>
                <a:latin typeface="Arial" panose="020B0604020202020204" pitchFamily="34" charset="0"/>
                <a:cs typeface="Arial" panose="020B0604020202020204" pitchFamily="34" charset="0"/>
              </a:rPr>
              <a:t>¿Le corresponde solo a las instituciones del Estado o son los ciudadanos, junto con estas, quienes deben hacerlo? De ser válida la segunda acepción, tal como el máximo Tribunal del país se ha pronunciado (amparo directo 3/2011, TA, 10ª Época), estas “Buenas Prácticas” pueden aplicarse a cualquiera que acceda a la red para tratar datos personales sin consentimiento del titular.</a:t>
            </a:r>
            <a:endParaRPr lang="es-MX" sz="1400" dirty="0">
              <a:effectLst/>
              <a:latin typeface="Arial" panose="020B0604020202020204" pitchFamily="34" charset="0"/>
              <a:cs typeface="Arial" panose="020B0604020202020204" pitchFamily="34" charset="0"/>
            </a:endParaRPr>
          </a:p>
          <a:p>
            <a:pPr algn="just" rtl="0"/>
            <a:r>
              <a:rPr lang="es-MX" sz="1400" b="0" i="0" u="none" strike="noStrike" dirty="0">
                <a:solidFill>
                  <a:srgbClr val="181717"/>
                </a:solidFill>
                <a:effectLst/>
                <a:latin typeface="Arial" panose="020B0604020202020204" pitchFamily="34" charset="0"/>
                <a:cs typeface="Arial" panose="020B0604020202020204" pitchFamily="34" charset="0"/>
              </a:rPr>
              <a:t>Más aún, cuando observamos la cada vez más apremiante necesidad de volver conscientes a nuestros conciudadanos del papel que todos jugamos como coconstructores del desarrollo de nuestra sociedad o como </a:t>
            </a:r>
            <a:r>
              <a:rPr lang="es-MX" sz="1400" b="0" i="0" u="none" strike="noStrike" dirty="0" err="1">
                <a:solidFill>
                  <a:srgbClr val="181717"/>
                </a:solidFill>
                <a:effectLst/>
                <a:latin typeface="Arial" panose="020B0604020202020204" pitchFamily="34" charset="0"/>
                <a:cs typeface="Arial" panose="020B0604020202020204" pitchFamily="34" charset="0"/>
              </a:rPr>
              <a:t>co</a:t>
            </a:r>
            <a:r>
              <a:rPr lang="es-MX" sz="1400" b="0" i="0" u="none" strike="noStrike" dirty="0">
                <a:solidFill>
                  <a:srgbClr val="181717"/>
                </a:solidFill>
                <a:effectLst/>
                <a:latin typeface="Arial" panose="020B0604020202020204" pitchFamily="34" charset="0"/>
                <a:cs typeface="Arial" panose="020B0604020202020204" pitchFamily="34" charset="0"/>
              </a:rPr>
              <a:t>-exterminadores de nuestra vida en </a:t>
            </a:r>
            <a:r>
              <a:rPr lang="es-MX" sz="1400" b="0" i="0" u="none" strike="noStrike" dirty="0" smtClean="0">
                <a:solidFill>
                  <a:srgbClr val="181717"/>
                </a:solidFill>
                <a:effectLst/>
                <a:latin typeface="Arial" panose="020B0604020202020204" pitchFamily="34" charset="0"/>
                <a:cs typeface="Arial" panose="020B0604020202020204" pitchFamily="34" charset="0"/>
              </a:rPr>
              <a:t>sociedad. Con</a:t>
            </a:r>
            <a:r>
              <a:rPr lang="es-MX" sz="1400" b="0" i="0" u="none" strike="noStrike" dirty="0" smtClean="0">
                <a:solidFill>
                  <a:srgbClr val="1D1C1A"/>
                </a:solidFill>
                <a:effectLst/>
                <a:latin typeface="Arial" panose="020B0604020202020204" pitchFamily="34" charset="0"/>
                <a:cs typeface="Arial" panose="020B0604020202020204" pitchFamily="34" charset="0"/>
              </a:rPr>
              <a:t> </a:t>
            </a:r>
            <a:r>
              <a:rPr lang="es-MX" sz="1400" b="0" i="0" u="none" strike="noStrike" dirty="0">
                <a:solidFill>
                  <a:srgbClr val="1D1C1A"/>
                </a:solidFill>
                <a:effectLst/>
                <a:latin typeface="Arial" panose="020B0604020202020204" pitchFamily="34" charset="0"/>
                <a:cs typeface="Arial" panose="020B0604020202020204" pitchFamily="34" charset="0"/>
              </a:rPr>
              <a:t>la finalidad de regular el tratamiento legítimo, controlado e informado de los datos de personas físicas que garanticen su privacidad; de igual manera prevé el derecho a la autodeterminación informativa y al ejercicio de los derechos ARCO.</a:t>
            </a:r>
            <a:endParaRPr lang="es-MX" sz="1400" dirty="0">
              <a:effectLst/>
              <a:latin typeface="Arial" panose="020B0604020202020204" pitchFamily="34" charset="0"/>
              <a:cs typeface="Arial" panose="020B0604020202020204" pitchFamily="34" charset="0"/>
            </a:endParaRPr>
          </a:p>
          <a:p>
            <a:pPr algn="just" rtl="0"/>
            <a:r>
              <a:rPr lang="es-MX" sz="1400" b="0" i="0" u="none" strike="noStrike" dirty="0">
                <a:solidFill>
                  <a:srgbClr val="1D1C1A"/>
                </a:solidFill>
                <a:effectLst/>
                <a:latin typeface="Arial" panose="020B0604020202020204" pitchFamily="34" charset="0"/>
                <a:cs typeface="Arial" panose="020B0604020202020204" pitchFamily="34" charset="0"/>
              </a:rPr>
              <a:t>Cada titular de los datos personales podrá por sí mismo o mediante su representante legal, solicitar al responsable (quien tenga a su cargo el tratamiento de sus datos personales), en cualquier momento, el ejercicio de alguno de los derechos ARCO (art. 28, LFPDPPP</a:t>
            </a:r>
            <a:r>
              <a:rPr lang="es-MX" sz="1400" b="0" i="0" u="none" strike="noStrike" dirty="0" smtClean="0">
                <a:solidFill>
                  <a:srgbClr val="1D1C1A"/>
                </a:solidFill>
                <a:effectLst/>
                <a:latin typeface="Arial" panose="020B0604020202020204" pitchFamily="34" charset="0"/>
                <a:cs typeface="Arial" panose="020B0604020202020204" pitchFamily="34" charset="0"/>
              </a:rPr>
              <a:t>):</a:t>
            </a:r>
          </a:p>
          <a:p>
            <a:pPr algn="just" rtl="0"/>
            <a:r>
              <a:rPr lang="es-MX" sz="1400" dirty="0" smtClean="0">
                <a:solidFill>
                  <a:srgbClr val="1D1C1A"/>
                </a:solidFill>
                <a:latin typeface="Arial" panose="020B0604020202020204" pitchFamily="34" charset="0"/>
                <a:cs typeface="Arial" panose="020B0604020202020204" pitchFamily="34" charset="0"/>
              </a:rPr>
              <a:t>ASI COMO LA PROTECCIÓN EN SU AMPLIO ESPECTRO DE LA PRIVACIDAD.</a:t>
            </a:r>
            <a:r>
              <a:rPr lang="es-MX" sz="1400" b="0" i="0" u="none" strike="noStrike" dirty="0" smtClean="0">
                <a:solidFill>
                  <a:srgbClr val="1D1C1A"/>
                </a:solidFill>
                <a:effectLst/>
                <a:latin typeface="Arial" panose="020B0604020202020204" pitchFamily="34" charset="0"/>
                <a:cs typeface="Arial" panose="020B0604020202020204" pitchFamily="34" charset="0"/>
              </a:rPr>
              <a:t>.</a:t>
            </a:r>
            <a:endParaRPr lang="es-MX"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911449" y="3197248"/>
            <a:ext cx="9601196" cy="1303867"/>
          </a:xfrm>
        </p:spPr>
        <p:txBody>
          <a:bodyPr>
            <a:noAutofit/>
          </a:bodyPr>
          <a:lstStyle/>
          <a:p>
            <a:r>
              <a:rPr lang="es-MX" b="1" dirty="0"/>
              <a:t>Parte I: </a:t>
            </a:r>
            <a:r>
              <a:rPr lang="es-MX" b="1" dirty="0" smtClean="0"/>
              <a:t>Contexto</a:t>
            </a:r>
            <a:br>
              <a:rPr lang="es-MX" b="1" dirty="0" smtClean="0"/>
            </a:br>
            <a:r>
              <a:rPr lang="es-MX" b="1" dirty="0"/>
              <a:t/>
            </a:r>
            <a:br>
              <a:rPr lang="es-MX" b="1" dirty="0"/>
            </a:br>
            <a:r>
              <a:rPr lang="es-MX" b="1" dirty="0" smtClean="0"/>
              <a:t/>
            </a:r>
            <a:br>
              <a:rPr lang="es-MX" b="1" dirty="0" smtClean="0"/>
            </a:br>
            <a:r>
              <a:rPr lang="es-MX" b="1" dirty="0"/>
              <a:t/>
            </a:r>
            <a:br>
              <a:rPr lang="es-MX" b="1" dirty="0"/>
            </a:br>
            <a:r>
              <a:rPr lang="es-MX" b="1" dirty="0" smtClean="0"/>
              <a:t/>
            </a:r>
            <a:br>
              <a:rPr lang="es-MX" b="1" dirty="0" smtClean="0"/>
            </a:br>
            <a:r>
              <a:rPr lang="es-MX" b="1" dirty="0"/>
              <a:t/>
            </a:r>
            <a:br>
              <a:rPr lang="es-MX" b="1" dirty="0"/>
            </a:br>
            <a:endParaRPr lang="es-MX" b="1" dirty="0"/>
          </a:p>
        </p:txBody>
      </p:sp>
      <p:sp>
        <p:nvSpPr>
          <p:cNvPr id="3" name="Rectángulo 2"/>
          <p:cNvSpPr/>
          <p:nvPr/>
        </p:nvSpPr>
        <p:spPr>
          <a:xfrm>
            <a:off x="1925782" y="2330164"/>
            <a:ext cx="8354291" cy="6463308"/>
          </a:xfrm>
          <a:prstGeom prst="rect">
            <a:avLst/>
          </a:prstGeom>
        </p:spPr>
        <p:txBody>
          <a:bodyPr wrap="square">
            <a:spAutoFit/>
          </a:bodyPr>
          <a:lstStyle/>
          <a:p>
            <a:pPr algn="just"/>
            <a:r>
              <a:rPr lang="es-ES" dirty="0">
                <a:solidFill>
                  <a:srgbClr val="2D2D2D"/>
                </a:solidFill>
                <a:latin typeface="Lora"/>
              </a:rPr>
              <a:t>El derecho a la vida privada es definido como una </a:t>
            </a:r>
            <a:r>
              <a:rPr lang="es-ES" i="1" dirty="0">
                <a:solidFill>
                  <a:srgbClr val="2D2D2D"/>
                </a:solidFill>
                <a:latin typeface="Lora"/>
              </a:rPr>
              <a:t>esfera</a:t>
            </a:r>
            <a:r>
              <a:rPr lang="es-ES" dirty="0">
                <a:solidFill>
                  <a:srgbClr val="2D2D2D"/>
                </a:solidFill>
                <a:latin typeface="Lora"/>
              </a:rPr>
              <a:t> de la vida en la que las personas pueden expresar su identidad y que varía con el paso del tiempo. Es como un globo que se expande o se contrae según el contexto particular de la persona y su sociedad, tanto por </a:t>
            </a:r>
            <a:r>
              <a:rPr lang="es-ES" dirty="0">
                <a:solidFill>
                  <a:srgbClr val="00A3A0"/>
                </a:solidFill>
                <a:latin typeface="Lora"/>
                <a:hlinkClick r:id="rId2"/>
              </a:rPr>
              <a:t>motivos internos como externos</a:t>
            </a:r>
            <a:r>
              <a:rPr lang="es-ES" dirty="0" smtClean="0">
                <a:solidFill>
                  <a:srgbClr val="2D2D2D"/>
                </a:solidFill>
                <a:latin typeface="Lora"/>
              </a:rPr>
              <a:t>.</a:t>
            </a:r>
          </a:p>
          <a:p>
            <a:pPr algn="just"/>
            <a:endParaRPr lang="es-ES" dirty="0">
              <a:solidFill>
                <a:srgbClr val="2D2D2D"/>
              </a:solidFill>
              <a:latin typeface="Lora"/>
            </a:endParaRPr>
          </a:p>
          <a:p>
            <a:pPr algn="just"/>
            <a:r>
              <a:rPr lang="es-ES" dirty="0">
                <a:solidFill>
                  <a:srgbClr val="2D2D2D"/>
                </a:solidFill>
                <a:latin typeface="Lora"/>
              </a:rPr>
              <a:t>Los motivos internos varían dependiendo de la noción propia que cada persona tiene de su intimidad, de acuerdo con sus características personales y su cultura. No es la misma concepción de privacidad la que tiene un </a:t>
            </a:r>
            <a:r>
              <a:rPr lang="es-ES" dirty="0" err="1">
                <a:solidFill>
                  <a:srgbClr val="2D2D2D"/>
                </a:solidFill>
                <a:latin typeface="Lora"/>
              </a:rPr>
              <a:t>influencer</a:t>
            </a:r>
            <a:r>
              <a:rPr lang="es-ES" dirty="0">
                <a:solidFill>
                  <a:srgbClr val="2D2D2D"/>
                </a:solidFill>
                <a:latin typeface="Lora"/>
              </a:rPr>
              <a:t> de Instagram con cien mil seguidores, que la de un padre de familia de 60 años.</a:t>
            </a:r>
          </a:p>
          <a:p>
            <a:pPr algn="just"/>
            <a:endParaRPr lang="es-ES" dirty="0">
              <a:solidFill>
                <a:srgbClr val="2D2D2D"/>
              </a:solidFill>
              <a:latin typeface="Lora"/>
            </a:endParaRPr>
          </a:p>
          <a:p>
            <a:pPr algn="just"/>
            <a:r>
              <a:rPr lang="es-ES" dirty="0">
                <a:solidFill>
                  <a:srgbClr val="2D2D2D"/>
                </a:solidFill>
                <a:latin typeface="Lora"/>
              </a:rPr>
              <a:t>La esfera de lo privado también varía por factores externos, como los límites que encuentra con otros derechos. Por ejemplo, aunque el derecho a la privacidad pretende evitar injerencias a la vida privada, estas son justificables cuando se habla, digamos, de un caso de investigación de violencia doméstica.</a:t>
            </a:r>
            <a:endParaRPr lang="es-ES" dirty="0" smtClean="0">
              <a:solidFill>
                <a:srgbClr val="2D2D2D"/>
              </a:solidFill>
              <a:latin typeface="Lora"/>
            </a:endParaRPr>
          </a:p>
          <a:p>
            <a:pPr algn="just"/>
            <a:endParaRPr lang="es-ES" dirty="0" smtClean="0">
              <a:solidFill>
                <a:srgbClr val="2D2D2D"/>
              </a:solidFill>
              <a:latin typeface="Lora"/>
            </a:endParaRPr>
          </a:p>
          <a:p>
            <a:pPr algn="just"/>
            <a:endParaRPr lang="es-ES" dirty="0">
              <a:solidFill>
                <a:srgbClr val="2D2D2D"/>
              </a:solidFill>
              <a:latin typeface="Lora"/>
            </a:endParaRPr>
          </a:p>
          <a:p>
            <a:pPr algn="just"/>
            <a:endParaRPr lang="es-ES" dirty="0" smtClean="0">
              <a:solidFill>
                <a:srgbClr val="2D2D2D"/>
              </a:solidFill>
              <a:latin typeface="Lora"/>
            </a:endParaRPr>
          </a:p>
          <a:p>
            <a:pPr algn="just"/>
            <a:endParaRPr lang="es-ES" dirty="0">
              <a:solidFill>
                <a:srgbClr val="2D2D2D"/>
              </a:solidFill>
              <a:latin typeface="Lora"/>
            </a:endParaRPr>
          </a:p>
          <a:p>
            <a:pPr algn="just"/>
            <a:endParaRPr lang="es-ES" dirty="0" smtClean="0">
              <a:solidFill>
                <a:srgbClr val="2D2D2D"/>
              </a:solidFill>
              <a:latin typeface="Lora"/>
            </a:endParaRPr>
          </a:p>
          <a:p>
            <a:pPr algn="just"/>
            <a:endParaRPr lang="es-ES" dirty="0">
              <a:solidFill>
                <a:srgbClr val="2D2D2D"/>
              </a:solidFill>
              <a:latin typeface="Lora"/>
            </a:endParaRPr>
          </a:p>
          <a:p>
            <a:pPr algn="just"/>
            <a:endParaRPr lang="es-ES" dirty="0" smtClean="0">
              <a:solidFill>
                <a:srgbClr val="2D2D2D"/>
              </a:solidFill>
              <a:latin typeface="Lora"/>
            </a:endParaRPr>
          </a:p>
          <a:p>
            <a:pPr algn="just"/>
            <a:endParaRPr lang="es-ES" dirty="0">
              <a:solidFill>
                <a:srgbClr val="2D2D2D"/>
              </a:solidFill>
              <a:latin typeface="Lora"/>
            </a:endParaRPr>
          </a:p>
          <a:p>
            <a:pPr algn="just"/>
            <a:endParaRPr lang="es-MX" dirty="0"/>
          </a:p>
        </p:txBody>
      </p:sp>
    </p:spTree>
    <p:extLst>
      <p:ext uri="{BB962C8B-B14F-4D97-AF65-F5344CB8AC3E}">
        <p14:creationId xmlns:p14="http://schemas.microsoft.com/office/powerpoint/2010/main" val="73901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1233856" y="498555"/>
            <a:ext cx="9601196" cy="1303867"/>
          </a:xfrm>
        </p:spPr>
        <p:txBody>
          <a:bodyPr>
            <a:noAutofit/>
          </a:bodyPr>
          <a:lstStyle/>
          <a:p>
            <a:r>
              <a:rPr lang="es-MX" sz="3600" b="1" dirty="0"/>
              <a:t>1. Colisión de derechos </a:t>
            </a:r>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1295402" y="1635370"/>
            <a:ext cx="9601196" cy="4596102"/>
          </a:xfrm>
        </p:spPr>
        <p:txBody>
          <a:bodyPr>
            <a:normAutofit fontScale="77500" lnSpcReduction="20000"/>
          </a:bodyPr>
          <a:lstStyle/>
          <a:p>
            <a:pPr rtl="0"/>
            <a:r>
              <a:rPr lang="es-MX" sz="1900" b="0" i="0" u="none" strike="noStrike" dirty="0">
                <a:solidFill>
                  <a:srgbClr val="181717"/>
                </a:solidFill>
                <a:effectLst/>
                <a:latin typeface="Arial" panose="020B0604020202020204" pitchFamily="34" charset="0"/>
                <a:cs typeface="Arial" panose="020B0604020202020204" pitchFamily="34" charset="0"/>
              </a:rPr>
              <a:t>Existe una colisión de derechos fundamentales: los Artículos 6° y 7° constitucionales, así como el Artículo 4° de la Ley General de Transparencia y Acceso a la Información Pública, establecen condiciones que garantizan el ejercicio del derecho de toda persona a tener acceso a la información, así como comunicar por cualquier medio sus ideas y opiniones, pero bajo la responsabilidad de proteger y respetar el ámbito de los datos personales. </a:t>
            </a:r>
            <a:endParaRPr lang="es-MX" sz="1900" dirty="0">
              <a:effectLst/>
              <a:latin typeface="Arial" panose="020B0604020202020204" pitchFamily="34" charset="0"/>
              <a:cs typeface="Arial" panose="020B0604020202020204" pitchFamily="34" charset="0"/>
            </a:endParaRPr>
          </a:p>
          <a:p>
            <a:r>
              <a:rPr lang="es-MX" sz="1800" b="0" i="0" u="none" strike="noStrike" dirty="0" smtClean="0">
                <a:solidFill>
                  <a:srgbClr val="181717"/>
                </a:solidFill>
                <a:effectLst/>
                <a:latin typeface="Arial" panose="020B0604020202020204" pitchFamily="34" charset="0"/>
                <a:cs typeface="Arial" panose="020B0604020202020204" pitchFamily="34" charset="0"/>
              </a:rPr>
              <a:t>Artículo </a:t>
            </a:r>
            <a:r>
              <a:rPr lang="es-MX" sz="1800" b="0" i="0" u="none" strike="noStrike" dirty="0">
                <a:solidFill>
                  <a:srgbClr val="181717"/>
                </a:solidFill>
                <a:effectLst/>
                <a:latin typeface="Arial" panose="020B0604020202020204" pitchFamily="34" charset="0"/>
                <a:cs typeface="Arial" panose="020B0604020202020204" pitchFamily="34" charset="0"/>
              </a:rPr>
              <a:t>6°. La manifestación de las ideas no será objeto de ninguna inquisición judicial o administrativa, sino en el caso de que </a:t>
            </a:r>
            <a:r>
              <a:rPr lang="es-MX" sz="1800" b="0" i="1" u="none" strike="noStrike" dirty="0">
                <a:solidFill>
                  <a:srgbClr val="181717"/>
                </a:solidFill>
                <a:effectLst/>
                <a:latin typeface="Arial" panose="020B0604020202020204" pitchFamily="34" charset="0"/>
                <a:cs typeface="Arial" panose="020B0604020202020204" pitchFamily="34" charset="0"/>
              </a:rPr>
              <a:t>ataque a la moral, la vida privada o los derechos de terceros, provoque algún delito, o perturbe el orden público</a:t>
            </a:r>
            <a:r>
              <a:rPr lang="es-MX" sz="1800" b="0" i="0" u="none" strike="noStrike" dirty="0">
                <a:solidFill>
                  <a:srgbClr val="181717"/>
                </a:solidFill>
                <a:effectLst/>
                <a:latin typeface="Arial" panose="020B0604020202020204" pitchFamily="34" charset="0"/>
                <a:cs typeface="Arial" panose="020B0604020202020204" pitchFamily="34" charset="0"/>
              </a:rPr>
              <a:t>; el derecho de réplica será ejercido en los términos dispuestos por la ley</a:t>
            </a:r>
            <a:r>
              <a:rPr lang="es-MX" sz="1800" b="0" i="0" u="none" strike="noStrike" dirty="0" smtClean="0">
                <a:solidFill>
                  <a:srgbClr val="181717"/>
                </a:solidFill>
                <a:effectLst/>
                <a:latin typeface="Arial" panose="020B0604020202020204" pitchFamily="34" charset="0"/>
                <a:cs typeface="Arial" panose="020B0604020202020204" pitchFamily="34" charset="0"/>
              </a:rPr>
              <a:t>.</a:t>
            </a:r>
            <a:r>
              <a:rPr lang="es-MX" sz="1800" dirty="0" smtClean="0">
                <a:solidFill>
                  <a:srgbClr val="333333"/>
                </a:solidFill>
                <a:latin typeface="Arial" panose="020B0604020202020204" pitchFamily="34" charset="0"/>
                <a:cs typeface="Arial" panose="020B0604020202020204" pitchFamily="34" charset="0"/>
              </a:rPr>
              <a:t>, </a:t>
            </a:r>
            <a:r>
              <a:rPr lang="es-MX" sz="1800" dirty="0">
                <a:solidFill>
                  <a:srgbClr val="333333"/>
                </a:solidFill>
                <a:latin typeface="Arial" panose="020B0604020202020204" pitchFamily="34" charset="0"/>
                <a:cs typeface="Arial" panose="020B0604020202020204" pitchFamily="34" charset="0"/>
              </a:rPr>
              <a:t>definido como aquel que toda persona puede ejercer ante los medios de comunicación, para que se publiquen </a:t>
            </a:r>
            <a:r>
              <a:rPr lang="es-MX" sz="1800" b="1" dirty="0">
                <a:solidFill>
                  <a:srgbClr val="333333"/>
                </a:solidFill>
                <a:latin typeface="Arial" panose="020B0604020202020204" pitchFamily="34" charset="0"/>
                <a:cs typeface="Arial" panose="020B0604020202020204" pitchFamily="34" charset="0"/>
              </a:rPr>
              <a:t>aclaraciones sobre datos difundidos</a:t>
            </a:r>
            <a:r>
              <a:rPr lang="es-MX" sz="1800" dirty="0">
                <a:solidFill>
                  <a:srgbClr val="333333"/>
                </a:solidFill>
                <a:latin typeface="Arial" panose="020B0604020202020204" pitchFamily="34" charset="0"/>
                <a:cs typeface="Arial" panose="020B0604020202020204" pitchFamily="34" charset="0"/>
              </a:rPr>
              <a:t> que aludan al quejoso, deberá ser observado –de manera obligatoria- en radio, prensa, televisión e Internet </a:t>
            </a:r>
            <a:r>
              <a:rPr lang="es-MX" sz="1800" b="1" dirty="0">
                <a:solidFill>
                  <a:srgbClr val="333333"/>
                </a:solidFill>
                <a:latin typeface="Arial" panose="020B0604020202020204" pitchFamily="34" charset="0"/>
                <a:cs typeface="Arial" panose="020B0604020202020204" pitchFamily="34" charset="0"/>
              </a:rPr>
              <a:t>si lo publicado es falso o inexacto</a:t>
            </a:r>
            <a:r>
              <a:rPr lang="es-MX" sz="1800" dirty="0">
                <a:solidFill>
                  <a:srgbClr val="333333"/>
                </a:solidFill>
                <a:latin typeface="Arial" panose="020B0604020202020204" pitchFamily="34" charset="0"/>
                <a:cs typeface="Arial" panose="020B0604020202020204" pitchFamily="34" charset="0"/>
              </a:rPr>
              <a:t>, determinó la Suprema Corte de Justicia de la Nación (SCJN).</a:t>
            </a:r>
            <a:endParaRPr lang="es-MX" sz="1800" b="0" i="0" u="none" strike="noStrike" dirty="0" smtClean="0">
              <a:solidFill>
                <a:srgbClr val="181717"/>
              </a:solidFill>
              <a:effectLst/>
              <a:latin typeface="Arial" panose="020B0604020202020204" pitchFamily="34" charset="0"/>
              <a:cs typeface="Arial" panose="020B0604020202020204" pitchFamily="34" charset="0"/>
            </a:endParaRPr>
          </a:p>
          <a:p>
            <a:pPr rtl="0"/>
            <a:r>
              <a:rPr lang="es-MX" sz="1800" b="1" i="0" u="none" strike="noStrike" dirty="0" smtClean="0">
                <a:solidFill>
                  <a:srgbClr val="181717"/>
                </a:solidFill>
                <a:effectLst/>
                <a:latin typeface="Arial" panose="020B0604020202020204" pitchFamily="34" charset="0"/>
                <a:cs typeface="Arial" panose="020B0604020202020204" pitchFamily="34" charset="0"/>
              </a:rPr>
              <a:t>El </a:t>
            </a:r>
            <a:r>
              <a:rPr lang="es-MX" sz="1800" b="1" i="0" u="none" strike="noStrike" dirty="0">
                <a:solidFill>
                  <a:srgbClr val="181717"/>
                </a:solidFill>
                <a:effectLst/>
                <a:latin typeface="Arial" panose="020B0604020202020204" pitchFamily="34" charset="0"/>
                <a:cs typeface="Arial" panose="020B0604020202020204" pitchFamily="34" charset="0"/>
              </a:rPr>
              <a:t>derecho a la información será garantizado por el Estado.</a:t>
            </a:r>
            <a:endParaRPr lang="es-MX" b="1" dirty="0">
              <a:effectLst/>
              <a:latin typeface="Arial" panose="020B0604020202020204" pitchFamily="34" charset="0"/>
              <a:cs typeface="Arial" panose="020B0604020202020204" pitchFamily="34" charset="0"/>
            </a:endParaRPr>
          </a:p>
          <a:p>
            <a:pPr rtl="0"/>
            <a:r>
              <a:rPr lang="es-MX" sz="1800" b="0" i="0" u="none" strike="noStrike" dirty="0" smtClean="0">
                <a:solidFill>
                  <a:srgbClr val="181717"/>
                </a:solidFill>
                <a:effectLst/>
                <a:latin typeface="Calibri" panose="020F0502020204030204" pitchFamily="34" charset="0"/>
              </a:rPr>
              <a:t>Toda </a:t>
            </a:r>
            <a:r>
              <a:rPr lang="es-MX" sz="1800" b="0" i="0" u="none" strike="noStrike" dirty="0">
                <a:solidFill>
                  <a:srgbClr val="181717"/>
                </a:solidFill>
                <a:effectLst/>
                <a:latin typeface="Calibri" panose="020F0502020204030204" pitchFamily="34" charset="0"/>
              </a:rPr>
              <a:t>persona tiene derecho al libre acceso a información plural y oportuna, así como a buscar, recibir y </a:t>
            </a:r>
            <a:r>
              <a:rPr lang="es-MX" sz="1800" b="0" i="1" u="none" strike="noStrike" dirty="0">
                <a:solidFill>
                  <a:srgbClr val="181717"/>
                </a:solidFill>
                <a:effectLst/>
                <a:latin typeface="Calibri" panose="020F0502020204030204" pitchFamily="34" charset="0"/>
              </a:rPr>
              <a:t>difundir información</a:t>
            </a:r>
            <a:r>
              <a:rPr lang="es-MX" sz="1800" b="0" i="0" u="none" strike="noStrike" dirty="0">
                <a:solidFill>
                  <a:srgbClr val="181717"/>
                </a:solidFill>
                <a:effectLst/>
                <a:latin typeface="Calibri" panose="020F0502020204030204" pitchFamily="34" charset="0"/>
              </a:rPr>
              <a:t> e ideas de toda índole por cualquier medio de </a:t>
            </a:r>
            <a:r>
              <a:rPr lang="es-MX" sz="1800" b="0" i="0" u="none" strike="noStrike" dirty="0" err="1" smtClean="0">
                <a:solidFill>
                  <a:srgbClr val="181717"/>
                </a:solidFill>
                <a:effectLst/>
                <a:latin typeface="Calibri" panose="020F0502020204030204" pitchFamily="34" charset="0"/>
              </a:rPr>
              <a:t>expresión.A</a:t>
            </a:r>
            <a:r>
              <a:rPr lang="es-MX" sz="1800" b="1" i="0" u="none" strike="noStrike" dirty="0">
                <a:solidFill>
                  <a:srgbClr val="181717"/>
                </a:solidFill>
                <a:effectLst/>
                <a:latin typeface="Calibri" panose="020F0502020204030204" pitchFamily="34" charset="0"/>
              </a:rPr>
              <a:t>. </a:t>
            </a:r>
            <a:r>
              <a:rPr lang="es-MX" sz="1800" b="0" i="0" u="none" strike="noStrike" dirty="0">
                <a:solidFill>
                  <a:srgbClr val="181717"/>
                </a:solidFill>
                <a:effectLst/>
                <a:latin typeface="Calibri" panose="020F0502020204030204" pitchFamily="34" charset="0"/>
              </a:rPr>
              <a:t>Para el ejercicio del derecho de acceso a la información, la Federación y las entidades federativas, en el ámbito de sus respectivas competencias, se regirán por los siguientes principios y bases:</a:t>
            </a:r>
            <a:endParaRPr lang="es-MX" dirty="0">
              <a:effectLst/>
            </a:endParaRPr>
          </a:p>
          <a:p>
            <a:pPr rtl="0" fontAlgn="base"/>
            <a:r>
              <a:rPr lang="es-MX" sz="1800" b="0" i="0" u="none" strike="noStrike" dirty="0" smtClean="0">
                <a:solidFill>
                  <a:srgbClr val="0B0907"/>
                </a:solidFill>
                <a:effectLst/>
                <a:latin typeface="Calibri" panose="020F0502020204030204" pitchFamily="34" charset="0"/>
              </a:rPr>
              <a:t>Toda </a:t>
            </a:r>
            <a:r>
              <a:rPr lang="es-MX" sz="1800" b="0" i="0" u="none" strike="noStrike" dirty="0">
                <a:solidFill>
                  <a:srgbClr val="0B0907"/>
                </a:solidFill>
                <a:effectLst/>
                <a:latin typeface="Calibri" panose="020F0502020204030204" pitchFamily="34" charset="0"/>
              </a:rPr>
              <a:t>la información en posesión de cualquier autoridad, … es pública y </a:t>
            </a:r>
            <a:r>
              <a:rPr lang="es-MX" sz="1800" b="0" i="1" u="none" strike="noStrike" dirty="0">
                <a:solidFill>
                  <a:srgbClr val="0B0907"/>
                </a:solidFill>
                <a:effectLst/>
                <a:latin typeface="Calibri" panose="020F0502020204030204" pitchFamily="34" charset="0"/>
              </a:rPr>
              <a:t>sólo podrá ser reservada temporalmente por razones de interés público y seguridad nacional</a:t>
            </a:r>
            <a:r>
              <a:rPr lang="es-MX" sz="1800" b="0" i="0" u="none" strike="noStrike" dirty="0">
                <a:solidFill>
                  <a:srgbClr val="0B0907"/>
                </a:solidFill>
                <a:effectLst/>
                <a:latin typeface="Calibri" panose="020F0502020204030204" pitchFamily="34" charset="0"/>
              </a:rPr>
              <a:t>, en los términos que fijen las leyes</a:t>
            </a:r>
            <a:r>
              <a:rPr lang="es-MX" sz="1800" b="0" i="0" u="none" strike="noStrike" dirty="0" smtClean="0">
                <a:solidFill>
                  <a:srgbClr val="0B0907"/>
                </a:solidFill>
                <a:effectLst/>
                <a:latin typeface="Calibri" panose="020F0502020204030204" pitchFamily="34" charset="0"/>
              </a:rPr>
              <a:t>... </a:t>
            </a:r>
            <a:r>
              <a:rPr lang="es-MX" sz="1800" b="0" i="0" u="none" strike="noStrike" dirty="0" smtClean="0">
                <a:solidFill>
                  <a:srgbClr val="181717"/>
                </a:solidFill>
                <a:effectLst/>
                <a:latin typeface="Calibri" panose="020F0502020204030204" pitchFamily="34" charset="0"/>
              </a:rPr>
              <a:t>La </a:t>
            </a:r>
            <a:r>
              <a:rPr lang="es-MX" sz="1800" b="0" i="0" u="none" strike="noStrike" dirty="0">
                <a:solidFill>
                  <a:srgbClr val="181717"/>
                </a:solidFill>
                <a:effectLst/>
                <a:latin typeface="Calibri" panose="020F0502020204030204" pitchFamily="34" charset="0"/>
              </a:rPr>
              <a:t>información que se refiere a la </a:t>
            </a:r>
            <a:r>
              <a:rPr lang="es-MX" sz="1800" b="0" i="1" u="none" strike="noStrike" dirty="0">
                <a:solidFill>
                  <a:srgbClr val="181717"/>
                </a:solidFill>
                <a:effectLst/>
                <a:latin typeface="Calibri" panose="020F0502020204030204" pitchFamily="34" charset="0"/>
              </a:rPr>
              <a:t>vida privada</a:t>
            </a:r>
            <a:r>
              <a:rPr lang="es-MX" sz="1800" b="0" i="0" u="none" strike="noStrike" dirty="0">
                <a:solidFill>
                  <a:srgbClr val="181717"/>
                </a:solidFill>
                <a:effectLst/>
                <a:latin typeface="Calibri" panose="020F0502020204030204" pitchFamily="34" charset="0"/>
              </a:rPr>
              <a:t> y los </a:t>
            </a:r>
            <a:r>
              <a:rPr lang="es-MX" sz="1800" b="0" i="1" u="none" strike="noStrike" dirty="0">
                <a:solidFill>
                  <a:srgbClr val="181717"/>
                </a:solidFill>
                <a:effectLst/>
                <a:latin typeface="Calibri" panose="020F0502020204030204" pitchFamily="34" charset="0"/>
              </a:rPr>
              <a:t>datos personales</a:t>
            </a:r>
            <a:r>
              <a:rPr lang="es-MX" sz="1800" b="0" i="0" u="none" strike="noStrike" dirty="0">
                <a:solidFill>
                  <a:srgbClr val="181717"/>
                </a:solidFill>
                <a:effectLst/>
                <a:latin typeface="Calibri" panose="020F0502020204030204" pitchFamily="34" charset="0"/>
              </a:rPr>
              <a:t> será protegida en los términos y con las excepciones que fijen las leyes.</a:t>
            </a:r>
            <a:endParaRPr lang="es-MX" sz="1800" b="0" i="0" u="none" strike="noStrike" dirty="0">
              <a:solidFill>
                <a:srgbClr val="0B0907"/>
              </a:solidFill>
              <a:effectLst/>
              <a:latin typeface="Calibri" panose="020F0502020204030204" pitchFamily="34" charset="0"/>
            </a:endParaRPr>
          </a:p>
          <a:p>
            <a:pPr fontAlgn="base"/>
            <a:r>
              <a:rPr lang="es-MX" sz="1800" b="0" i="0" u="none" strike="noStrike" dirty="0">
                <a:solidFill>
                  <a:srgbClr val="181717"/>
                </a:solidFill>
                <a:effectLst/>
                <a:latin typeface="Calibri" panose="020F0502020204030204" pitchFamily="34" charset="0"/>
              </a:rPr>
              <a:t>Toda persona, sin necesidad de acreditar interés alguno o justificar su utilización, </a:t>
            </a:r>
            <a:r>
              <a:rPr lang="es-MX" sz="1800" b="0" i="1" u="none" strike="noStrike" dirty="0">
                <a:solidFill>
                  <a:srgbClr val="181717"/>
                </a:solidFill>
                <a:effectLst/>
                <a:latin typeface="Calibri" panose="020F0502020204030204" pitchFamily="34" charset="0"/>
              </a:rPr>
              <a:t>tendrá acceso gratuito a la información pública</a:t>
            </a:r>
            <a:r>
              <a:rPr lang="es-MX" sz="1800" b="0" i="0" u="none" strike="noStrike" dirty="0">
                <a:solidFill>
                  <a:srgbClr val="181717"/>
                </a:solidFill>
                <a:effectLst/>
                <a:latin typeface="Calibri" panose="020F0502020204030204" pitchFamily="34" charset="0"/>
              </a:rPr>
              <a:t>, a sus </a:t>
            </a:r>
            <a:r>
              <a:rPr lang="es-MX" sz="1800" b="0" i="1" u="none" strike="noStrike" dirty="0">
                <a:solidFill>
                  <a:srgbClr val="181717"/>
                </a:solidFill>
                <a:effectLst/>
                <a:latin typeface="Calibri" panose="020F0502020204030204" pitchFamily="34" charset="0"/>
              </a:rPr>
              <a:t>datos</a:t>
            </a:r>
            <a:r>
              <a:rPr lang="es-MX" sz="1800" b="0" i="0" u="none" strike="noStrike" dirty="0">
                <a:solidFill>
                  <a:srgbClr val="181717"/>
                </a:solidFill>
                <a:effectLst/>
                <a:latin typeface="Calibri" panose="020F0502020204030204" pitchFamily="34" charset="0"/>
              </a:rPr>
              <a:t> personales o a la rectificación de éstos</a:t>
            </a:r>
            <a:r>
              <a:rPr lang="es-MX" sz="1800" dirty="0">
                <a:solidFill>
                  <a:srgbClr val="181717"/>
                </a:solidFill>
                <a:latin typeface="Calibri" panose="020F0502020204030204" pitchFamily="34" charset="0"/>
              </a:rPr>
              <a:t>. </a:t>
            </a:r>
            <a:r>
              <a:rPr lang="es-MX" sz="1800" dirty="0">
                <a:solidFill>
                  <a:srgbClr val="181717"/>
                </a:solidFill>
                <a:latin typeface="Calibri" panose="020F0502020204030204" pitchFamily="34" charset="0"/>
                <a:hlinkClick r:id="rId2"/>
              </a:rPr>
              <a:t>https://museodelasconstituciones.unam.mx/constitucion/articulo-6o</a:t>
            </a:r>
            <a:r>
              <a:rPr lang="es-MX" sz="1800" dirty="0" smtClean="0">
                <a:solidFill>
                  <a:srgbClr val="181717"/>
                </a:solidFill>
                <a:latin typeface="Calibri" panose="020F0502020204030204" pitchFamily="34" charset="0"/>
                <a:hlinkClick r:id="rId2"/>
              </a:rPr>
              <a:t>/</a:t>
            </a:r>
            <a:r>
              <a:rPr lang="es-MX" sz="1800" dirty="0" smtClean="0">
                <a:solidFill>
                  <a:srgbClr val="181717"/>
                </a:solidFill>
                <a:latin typeface="Calibri" panose="020F0502020204030204" pitchFamily="34" charset="0"/>
              </a:rPr>
              <a:t> </a:t>
            </a:r>
            <a:endParaRPr lang="es-MX" sz="1800" b="0" i="0" u="none" strike="noStrike" dirty="0">
              <a:solidFill>
                <a:srgbClr val="0B0907"/>
              </a:solidFill>
              <a:effectLst/>
              <a:latin typeface="Calibri" panose="020F0502020204030204" pitchFamily="34" charset="0"/>
            </a:endParaRPr>
          </a:p>
        </p:txBody>
      </p:sp>
    </p:spTree>
    <p:extLst>
      <p:ext uri="{BB962C8B-B14F-4D97-AF65-F5344CB8AC3E}">
        <p14:creationId xmlns:p14="http://schemas.microsoft.com/office/powerpoint/2010/main" val="423186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1095743"/>
            <a:ext cx="10632178" cy="5198139"/>
          </a:xfrm>
        </p:spPr>
        <p:txBody>
          <a:bodyPr>
            <a:normAutofit fontScale="92500" lnSpcReduction="20000"/>
          </a:bodyPr>
          <a:lstStyle/>
          <a:p>
            <a:pPr rtl="0"/>
            <a:r>
              <a:rPr lang="es-MX" sz="1800" b="0" i="0" u="none" strike="noStrike" dirty="0">
                <a:solidFill>
                  <a:srgbClr val="181717"/>
                </a:solidFill>
                <a:effectLst/>
                <a:latin typeface="Calibri" panose="020F0502020204030204" pitchFamily="34" charset="0"/>
              </a:rPr>
              <a:t>Ley General de Transparencia y Acceso a la Información</a:t>
            </a:r>
            <a:endParaRPr lang="es-MX" sz="1400" dirty="0">
              <a:effectLst/>
            </a:endParaRPr>
          </a:p>
          <a:p>
            <a:pPr rtl="0"/>
            <a:r>
              <a:rPr lang="es-MX" sz="1800" b="0" i="0" u="none" strike="noStrike" dirty="0">
                <a:solidFill>
                  <a:srgbClr val="181717"/>
                </a:solidFill>
                <a:effectLst/>
                <a:latin typeface="Calibri" panose="020F0502020204030204" pitchFamily="34" charset="0"/>
              </a:rPr>
              <a:t>Artículo 4. El derecho humano de acceso a la información comprende solicitar, investigar, difundir, buscar y recibir información.</a:t>
            </a:r>
            <a:endParaRPr lang="es-MX" sz="1400" dirty="0">
              <a:effectLst/>
            </a:endParaRPr>
          </a:p>
          <a:p>
            <a:pPr rtl="0"/>
            <a:r>
              <a:rPr lang="es-MX" sz="1800" b="0" i="0" u="none" strike="noStrike" dirty="0">
                <a:solidFill>
                  <a:srgbClr val="181717"/>
                </a:solidFill>
                <a:effectLst/>
                <a:latin typeface="Calibri" panose="020F0502020204030204" pitchFamily="34" charset="0"/>
              </a:rPr>
              <a:t>Toda la información generada, obtenida, adquirida, transformada o en posesión de los sujetos obligados es pública y accesible a cualquier persona en los términos y condiciones que se establezcan en la presente Ley, en los tratados internacionales de los que el Estado mexicano sea parte, la Ley Federal, las leyes de las Entidades Federativas y la normatividad aplicable en sus respectivas competencias ...</a:t>
            </a:r>
            <a:endParaRPr lang="es-MX" sz="1400" dirty="0">
              <a:effectLst/>
            </a:endParaRPr>
          </a:p>
          <a:p>
            <a:pPr rtl="0"/>
            <a:r>
              <a:rPr lang="es-MX" sz="1800" b="1" i="0" u="none" strike="noStrike" dirty="0">
                <a:solidFill>
                  <a:srgbClr val="181717"/>
                </a:solidFill>
                <a:effectLst/>
                <a:latin typeface="Calibri" panose="020F0502020204030204" pitchFamily="34" charset="0"/>
              </a:rPr>
              <a:t>Pero cuando la Corte Interamericana de Derechos Humanos se pronuncia diciendo que:</a:t>
            </a:r>
            <a:r>
              <a:rPr lang="es-MX" sz="1800" b="0" i="0" u="none" strike="noStrike" dirty="0">
                <a:solidFill>
                  <a:srgbClr val="181717"/>
                </a:solidFill>
                <a:effectLst/>
                <a:latin typeface="Calibri" panose="020F0502020204030204" pitchFamily="34" charset="0"/>
              </a:rPr>
              <a:t> “…</a:t>
            </a:r>
            <a:r>
              <a:rPr lang="es-MX" sz="1800" b="1" i="0" u="none" strike="noStrike" dirty="0">
                <a:solidFill>
                  <a:srgbClr val="181717"/>
                </a:solidFill>
                <a:effectLst/>
                <a:latin typeface="Calibri" panose="020F0502020204030204" pitchFamily="34" charset="0"/>
              </a:rPr>
              <a:t>es fundamental que los periodistas… gocen de la protección y de la independencia necesarias para realizar sus funciones, </a:t>
            </a:r>
            <a:r>
              <a:rPr lang="es-MX" sz="1800" b="0" i="0" u="none" strike="noStrike" dirty="0">
                <a:solidFill>
                  <a:srgbClr val="181717"/>
                </a:solidFill>
                <a:effectLst/>
                <a:latin typeface="Calibri" panose="020F0502020204030204" pitchFamily="34" charset="0"/>
              </a:rPr>
              <a:t>ya que son ellos quienes mantienen informada a la sociedad, requisito indispensable para que esta goce de una plena libertad”; </a:t>
            </a:r>
            <a:r>
              <a:rPr lang="es-MX" sz="1800" b="1" i="0" u="none" strike="noStrike" dirty="0">
                <a:solidFill>
                  <a:srgbClr val="181717"/>
                </a:solidFill>
                <a:effectLst/>
                <a:latin typeface="Calibri" panose="020F0502020204030204" pitchFamily="34" charset="0"/>
              </a:rPr>
              <a:t>se actualiza una permanente tensión que conduce al debate sobre la interpretación de derechos fundamentales y al papel que juega la ponderación en la práctica de los tribunales constitucionales.</a:t>
            </a:r>
            <a:endParaRPr lang="es-MX" sz="1400" b="1" dirty="0">
              <a:effectLst/>
            </a:endParaRPr>
          </a:p>
          <a:p>
            <a:pPr rtl="0"/>
            <a:r>
              <a:rPr lang="es-MX" sz="1800" b="1" i="0" u="none" strike="noStrike" dirty="0">
                <a:solidFill>
                  <a:srgbClr val="181717"/>
                </a:solidFill>
                <a:effectLst/>
                <a:latin typeface="Calibri" panose="020F0502020204030204" pitchFamily="34" charset="0"/>
              </a:rPr>
              <a:t>En la Suprema Corte de Justicia de la Nación </a:t>
            </a:r>
            <a:r>
              <a:rPr lang="es-MX" sz="1800" b="1" i="0" u="none" strike="noStrike" dirty="0" smtClean="0">
                <a:solidFill>
                  <a:srgbClr val="181717"/>
                </a:solidFill>
                <a:effectLst/>
                <a:latin typeface="Calibri" panose="020F0502020204030204" pitchFamily="34" charset="0"/>
              </a:rPr>
              <a:t>(SCJN), </a:t>
            </a:r>
            <a:r>
              <a:rPr lang="es-MX" sz="1800" b="1" i="0" u="sng" strike="noStrike" dirty="0">
                <a:solidFill>
                  <a:srgbClr val="181717"/>
                </a:solidFill>
                <a:effectLst/>
                <a:latin typeface="Calibri" panose="020F0502020204030204" pitchFamily="34" charset="0"/>
              </a:rPr>
              <a:t>la ponderación de los valores sostenidos por la libertad de expresión y el derecho a la protección de los datos personales no es desconocida</a:t>
            </a:r>
            <a:r>
              <a:rPr lang="es-MX" sz="1800" b="0" i="0" u="sng" strike="noStrike" dirty="0">
                <a:solidFill>
                  <a:srgbClr val="181717"/>
                </a:solidFill>
                <a:effectLst/>
                <a:latin typeface="Calibri" panose="020F0502020204030204" pitchFamily="34" charset="0"/>
              </a:rPr>
              <a:t>. </a:t>
            </a:r>
            <a:r>
              <a:rPr lang="es-MX" sz="1800" b="0" i="0" u="none" strike="noStrike" dirty="0">
                <a:solidFill>
                  <a:srgbClr val="181717"/>
                </a:solidFill>
                <a:effectLst/>
                <a:latin typeface="Calibri" panose="020F0502020204030204" pitchFamily="34" charset="0"/>
              </a:rPr>
              <a:t>Así, cuando se interpretó la Ley de Responsabilidad Civil para la Protección del Derecho a la Vida Privada, el Honor y la Propia Imagen en el Distrito Federal, se evidenció la capacidad existente para ponderar sobre la negligencia de un periodista en el manejo de información vinculada con una persona: “…En consecuencia, si un periodista que difunde información íntima de una persona –que considera de interés público– instrumentó diversas medidas de diligencia para evitar que esa información pudiera vincularse con la persona, es indudable que dicho periodista no incurrió en negligencia inexcusable en la difusión de esa información…”.</a:t>
            </a:r>
            <a:endParaRPr lang="es-MX" sz="1400" dirty="0">
              <a:effectLst/>
            </a:endParaRPr>
          </a:p>
        </p:txBody>
      </p:sp>
    </p:spTree>
    <p:extLst>
      <p:ext uri="{BB962C8B-B14F-4D97-AF65-F5344CB8AC3E}">
        <p14:creationId xmlns:p14="http://schemas.microsoft.com/office/powerpoint/2010/main" val="328813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41A741-67F7-5B54-220F-798919382A71}"/>
              </a:ext>
            </a:extLst>
          </p:cNvPr>
          <p:cNvSpPr>
            <a:spLocks noGrp="1"/>
          </p:cNvSpPr>
          <p:nvPr>
            <p:ph type="title"/>
          </p:nvPr>
        </p:nvSpPr>
        <p:spPr>
          <a:xfrm>
            <a:off x="1295402" y="982132"/>
            <a:ext cx="9601196" cy="763541"/>
          </a:xfrm>
        </p:spPr>
        <p:txBody>
          <a:bodyPr>
            <a:noAutofit/>
          </a:bodyPr>
          <a:lstStyle/>
          <a:p>
            <a:r>
              <a:rPr lang="es-MX" b="1" dirty="0"/>
              <a:t>2. Hechos recientes </a:t>
            </a:r>
          </a:p>
        </p:txBody>
      </p:sp>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1295402" y="1510146"/>
            <a:ext cx="9601196" cy="4405746"/>
          </a:xfrm>
        </p:spPr>
        <p:txBody>
          <a:bodyPr>
            <a:normAutofit/>
          </a:bodyPr>
          <a:lstStyle/>
          <a:p>
            <a:pPr algn="just" rtl="0"/>
            <a:r>
              <a:rPr lang="es-MX" sz="1400" dirty="0">
                <a:solidFill>
                  <a:srgbClr val="181717"/>
                </a:solidFill>
                <a:latin typeface="Arial" panose="020B0604020202020204" pitchFamily="34" charset="0"/>
                <a:cs typeface="Arial" panose="020B0604020202020204" pitchFamily="34" charset="0"/>
              </a:rPr>
              <a:t/>
            </a:r>
            <a:br>
              <a:rPr lang="es-MX" sz="1400" dirty="0">
                <a:solidFill>
                  <a:srgbClr val="181717"/>
                </a:solidFill>
                <a:latin typeface="Arial" panose="020B0604020202020204" pitchFamily="34" charset="0"/>
                <a:cs typeface="Arial" panose="020B0604020202020204" pitchFamily="34" charset="0"/>
              </a:rPr>
            </a:br>
            <a:r>
              <a:rPr lang="es-MX" sz="1400" dirty="0" smtClean="0">
                <a:solidFill>
                  <a:srgbClr val="181717"/>
                </a:solidFill>
                <a:latin typeface="Arial" panose="020B0604020202020204" pitchFamily="34" charset="0"/>
                <a:cs typeface="Arial" panose="020B0604020202020204" pitchFamily="34" charset="0"/>
              </a:rPr>
              <a:t>S</a:t>
            </a:r>
            <a:r>
              <a:rPr lang="es-MX" sz="1400" b="0" i="0" u="none" strike="noStrike" dirty="0" smtClean="0">
                <a:solidFill>
                  <a:srgbClr val="181717"/>
                </a:solidFill>
                <a:effectLst/>
                <a:latin typeface="Arial" panose="020B0604020202020204" pitchFamily="34" charset="0"/>
                <a:cs typeface="Arial" panose="020B0604020202020204" pitchFamily="34" charset="0"/>
              </a:rPr>
              <a:t>in </a:t>
            </a:r>
            <a:r>
              <a:rPr lang="es-MX" sz="1400" b="0" i="0" u="none" strike="noStrike" dirty="0">
                <a:solidFill>
                  <a:srgbClr val="181717"/>
                </a:solidFill>
                <a:effectLst/>
                <a:latin typeface="Arial" panose="020B0604020202020204" pitchFamily="34" charset="0"/>
                <a:cs typeface="Arial" panose="020B0604020202020204" pitchFamily="34" charset="0"/>
              </a:rPr>
              <a:t>embargo, hechos recientes en la </a:t>
            </a:r>
            <a:r>
              <a:rPr lang="es-MX" sz="1400" dirty="0" smtClean="0">
                <a:solidFill>
                  <a:srgbClr val="181717"/>
                </a:solidFill>
                <a:latin typeface="Arial" panose="020B0604020202020204" pitchFamily="34" charset="0"/>
                <a:cs typeface="Arial" panose="020B0604020202020204" pitchFamily="34" charset="0"/>
              </a:rPr>
              <a:t>CDMX </a:t>
            </a:r>
            <a:r>
              <a:rPr lang="es-MX" sz="1400" b="0" i="0" u="none" strike="noStrike" dirty="0" smtClean="0">
                <a:solidFill>
                  <a:srgbClr val="181717"/>
                </a:solidFill>
                <a:effectLst/>
                <a:latin typeface="Arial" panose="020B0604020202020204" pitchFamily="34" charset="0"/>
                <a:cs typeface="Arial" panose="020B0604020202020204" pitchFamily="34" charset="0"/>
              </a:rPr>
              <a:t> </a:t>
            </a:r>
            <a:r>
              <a:rPr lang="es-MX" sz="1400" b="0" i="0" u="none" strike="noStrike" dirty="0">
                <a:solidFill>
                  <a:srgbClr val="181717"/>
                </a:solidFill>
                <a:effectLst/>
                <a:latin typeface="Arial" panose="020B0604020202020204" pitchFamily="34" charset="0"/>
                <a:cs typeface="Arial" panose="020B0604020202020204" pitchFamily="34" charset="0"/>
              </a:rPr>
              <a:t>plantearon la facilidad con que puede violarse la privacidad de la ciudadanía, no solo por las autoridades, sino por cualquier ciudadano que tenga acceso a tecnologías que permiten hacer públicas actividades que podrían quedar dentro de la esfera privada de sus autores: </a:t>
            </a:r>
            <a:endParaRPr lang="es-MX" sz="1400" dirty="0">
              <a:effectLst/>
              <a:latin typeface="Arial" panose="020B0604020202020204" pitchFamily="34" charset="0"/>
              <a:cs typeface="Arial" panose="020B0604020202020204" pitchFamily="34" charset="0"/>
            </a:endParaRPr>
          </a:p>
          <a:p>
            <a:pPr algn="just" rtl="0" fontAlgn="base"/>
            <a:r>
              <a:rPr lang="es-MX" sz="1400" b="1" i="0" u="none" strike="noStrike" dirty="0" smtClean="0">
                <a:solidFill>
                  <a:srgbClr val="181717"/>
                </a:solidFill>
                <a:effectLst/>
                <a:latin typeface="Arial" panose="020B0604020202020204" pitchFamily="34" charset="0"/>
                <a:cs typeface="Arial" panose="020B0604020202020204" pitchFamily="34" charset="0"/>
              </a:rPr>
              <a:t>La </a:t>
            </a:r>
            <a:r>
              <a:rPr lang="es-MX" sz="1400" b="1" i="0" u="none" strike="noStrike" dirty="0">
                <a:solidFill>
                  <a:srgbClr val="181717"/>
                </a:solidFill>
                <a:effectLst/>
                <a:latin typeface="Arial" panose="020B0604020202020204" pitchFamily="34" charset="0"/>
                <a:cs typeface="Arial" panose="020B0604020202020204" pitchFamily="34" charset="0"/>
              </a:rPr>
              <a:t>elaboración de un comunicado de la Comisión de Derechos Humanos del Distrito Federal (DF), preocupada por la difusión de la imagen de personas que realizan conductas </a:t>
            </a:r>
            <a:r>
              <a:rPr lang="es-MX" sz="1400" b="1" i="0" u="none" strike="noStrike" dirty="0" smtClean="0">
                <a:solidFill>
                  <a:srgbClr val="181717"/>
                </a:solidFill>
                <a:effectLst/>
                <a:latin typeface="Arial" panose="020B0604020202020204" pitchFamily="34" charset="0"/>
                <a:cs typeface="Arial" panose="020B0604020202020204" pitchFamily="34" charset="0"/>
              </a:rPr>
              <a:t>sancionables. La </a:t>
            </a:r>
            <a:r>
              <a:rPr lang="es-MX" sz="1400" b="1" i="0" u="none" strike="noStrike" dirty="0">
                <a:solidFill>
                  <a:srgbClr val="181717"/>
                </a:solidFill>
                <a:effectLst/>
                <a:latin typeface="Arial" panose="020B0604020202020204" pitchFamily="34" charset="0"/>
                <a:cs typeface="Arial" panose="020B0604020202020204" pitchFamily="34" charset="0"/>
              </a:rPr>
              <a:t>elaboración de un primer borrador por la Asamblea Legislativa del DF para regular el empleo de </a:t>
            </a:r>
            <a:r>
              <a:rPr lang="es-MX" sz="1400" b="1" i="1" u="none" strike="noStrike" dirty="0" err="1">
                <a:solidFill>
                  <a:srgbClr val="181717"/>
                </a:solidFill>
                <a:effectLst/>
                <a:latin typeface="Arial" panose="020B0604020202020204" pitchFamily="34" charset="0"/>
                <a:cs typeface="Arial" panose="020B0604020202020204" pitchFamily="34" charset="0"/>
              </a:rPr>
              <a:t>Periscope</a:t>
            </a:r>
            <a:r>
              <a:rPr lang="es-MX" sz="1400" b="1" i="0" u="none" strike="noStrike" dirty="0">
                <a:solidFill>
                  <a:srgbClr val="181717"/>
                </a:solidFill>
                <a:effectLst/>
                <a:latin typeface="Arial" panose="020B0604020202020204" pitchFamily="34" charset="0"/>
                <a:cs typeface="Arial" panose="020B0604020202020204" pitchFamily="34" charset="0"/>
              </a:rPr>
              <a:t> y de “… todas las actividades que se realizan en diversas plataformas y redes tecnológicas…”</a:t>
            </a:r>
            <a:r>
              <a:rPr lang="es-MX" sz="1400" b="1" baseline="30000" dirty="0">
                <a:solidFill>
                  <a:srgbClr val="181717"/>
                </a:solidFill>
                <a:latin typeface="Arial" panose="020B0604020202020204" pitchFamily="34" charset="0"/>
                <a:cs typeface="Arial" panose="020B0604020202020204" pitchFamily="34" charset="0"/>
              </a:rPr>
              <a:t>;</a:t>
            </a:r>
            <a:endParaRPr lang="es-MX" sz="1400" b="1" i="0" u="none" strike="noStrike" dirty="0">
              <a:solidFill>
                <a:srgbClr val="181717"/>
              </a:solidFill>
              <a:effectLst/>
              <a:latin typeface="Arial" panose="020B0604020202020204" pitchFamily="34" charset="0"/>
              <a:cs typeface="Arial" panose="020B0604020202020204" pitchFamily="34" charset="0"/>
            </a:endParaRPr>
          </a:p>
          <a:p>
            <a:pPr algn="just" rtl="0" fontAlgn="base"/>
            <a:r>
              <a:rPr lang="es-MX" sz="1400" b="0" i="0" u="none" strike="noStrike" dirty="0">
                <a:solidFill>
                  <a:srgbClr val="181717"/>
                </a:solidFill>
                <a:effectLst/>
                <a:latin typeface="Arial" panose="020B0604020202020204" pitchFamily="34" charset="0"/>
                <a:cs typeface="Arial" panose="020B0604020202020204" pitchFamily="34" charset="0"/>
              </a:rPr>
              <a:t>La invitación de la Delegada de Miguel Hidalgo a un debate sobre el uso de </a:t>
            </a:r>
            <a:r>
              <a:rPr lang="es-MX" sz="1400" b="0" i="1" u="none" strike="noStrike" dirty="0" err="1">
                <a:solidFill>
                  <a:srgbClr val="181717"/>
                </a:solidFill>
                <a:effectLst/>
                <a:latin typeface="Arial" panose="020B0604020202020204" pitchFamily="34" charset="0"/>
                <a:cs typeface="Arial" panose="020B0604020202020204" pitchFamily="34" charset="0"/>
              </a:rPr>
              <a:t>Periscope</a:t>
            </a:r>
            <a:r>
              <a:rPr lang="es-MX" sz="1400" b="0" i="0" u="none" strike="noStrike" dirty="0">
                <a:solidFill>
                  <a:srgbClr val="181717"/>
                </a:solidFill>
                <a:effectLst/>
                <a:latin typeface="Arial" panose="020B0604020202020204" pitchFamily="34" charset="0"/>
                <a:cs typeface="Arial" panose="020B0604020202020204" pitchFamily="34" charset="0"/>
              </a:rPr>
              <a:t>, a toda la ciudadanía para </a:t>
            </a:r>
            <a:r>
              <a:rPr lang="es-MX" sz="1400" b="0" i="0" u="none" strike="noStrike" dirty="0" smtClean="0">
                <a:solidFill>
                  <a:srgbClr val="181717"/>
                </a:solidFill>
                <a:effectLst/>
                <a:latin typeface="Arial" panose="020B0604020202020204" pitchFamily="34" charset="0"/>
                <a:cs typeface="Arial" panose="020B0604020202020204" pitchFamily="34" charset="0"/>
              </a:rPr>
              <a:t>el</a:t>
            </a:r>
            <a:endParaRPr lang="es-MX" sz="1400" b="0" i="0" u="none" strike="noStrike" dirty="0">
              <a:solidFill>
                <a:srgbClr val="181717"/>
              </a:solidFill>
              <a:effectLst/>
              <a:latin typeface="Arial" panose="020B0604020202020204" pitchFamily="34" charset="0"/>
              <a:cs typeface="Arial" panose="020B0604020202020204" pitchFamily="34" charset="0"/>
            </a:endParaRPr>
          </a:p>
          <a:p>
            <a:pPr algn="just" rtl="0" fontAlgn="base"/>
            <a:r>
              <a:rPr lang="es-MX" sz="1400" b="0" i="0" u="none" strike="noStrike" dirty="0">
                <a:solidFill>
                  <a:srgbClr val="181717"/>
                </a:solidFill>
                <a:effectLst/>
                <a:latin typeface="Arial" panose="020B0604020202020204" pitchFamily="34" charset="0"/>
                <a:cs typeface="Arial" panose="020B0604020202020204" pitchFamily="34" charset="0"/>
              </a:rPr>
              <a:t>El anuncio resultante de la sesión del día 7 de marzo, de la Asamblea Legislativa, informando que en </a:t>
            </a:r>
            <a:r>
              <a:rPr lang="es-MX" sz="1400" b="1" i="0" u="none" strike="noStrike" dirty="0">
                <a:solidFill>
                  <a:srgbClr val="181717"/>
                </a:solidFill>
                <a:effectLst/>
                <a:latin typeface="Arial" panose="020B0604020202020204" pitchFamily="34" charset="0"/>
                <a:cs typeface="Arial" panose="020B0604020202020204" pitchFamily="34" charset="0"/>
              </a:rPr>
              <a:t>un mes y medio se tendría el protocolo que regule el uso de </a:t>
            </a:r>
            <a:r>
              <a:rPr lang="es-MX" sz="1400" b="1" i="1" u="none" strike="noStrike" dirty="0" err="1">
                <a:solidFill>
                  <a:srgbClr val="181717"/>
                </a:solidFill>
                <a:effectLst/>
                <a:latin typeface="Arial" panose="020B0604020202020204" pitchFamily="34" charset="0"/>
                <a:cs typeface="Arial" panose="020B0604020202020204" pitchFamily="34" charset="0"/>
              </a:rPr>
              <a:t>Periscope</a:t>
            </a:r>
            <a:r>
              <a:rPr lang="es-MX" sz="1400" b="1" i="0" u="none" strike="noStrike" dirty="0">
                <a:solidFill>
                  <a:srgbClr val="181717"/>
                </a:solidFill>
                <a:effectLst/>
                <a:latin typeface="Arial" panose="020B0604020202020204" pitchFamily="34" charset="0"/>
                <a:cs typeface="Arial" panose="020B0604020202020204" pitchFamily="34" charset="0"/>
              </a:rPr>
              <a:t> por parte de las 10 Delegaciones del gobierno capitalino que actualmente lo emplean para difundir sus actividades.</a:t>
            </a:r>
          </a:p>
          <a:p>
            <a:pPr algn="just" rtl="0"/>
            <a:r>
              <a:rPr lang="es-MX" sz="1400" b="0" i="0" u="none" strike="noStrike" dirty="0">
                <a:solidFill>
                  <a:srgbClr val="181717"/>
                </a:solidFill>
                <a:effectLst/>
                <a:latin typeface="Arial" panose="020B0604020202020204" pitchFamily="34" charset="0"/>
                <a:cs typeface="Arial" panose="020B0604020202020204" pitchFamily="34" charset="0"/>
              </a:rPr>
              <a:t>Todo ello terminó por generar propuestas desde diversas fuentes de la ciudadanía, planteándose que la posibilidad de incluir algunos otros elementos tales como solicitar el consentimiento previo; realizar las transmisiones únicamente en diferido, nunca en directo; no evidenciar datos personales del ciudadano infractor; evitar abusos de poder.</a:t>
            </a:r>
            <a:endParaRPr lang="es-MX"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9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829930"/>
            <a:ext cx="10632178" cy="5198139"/>
          </a:xfrm>
        </p:spPr>
        <p:txBody>
          <a:bodyPr>
            <a:normAutofit lnSpcReduction="10000"/>
          </a:bodyPr>
          <a:lstStyle/>
          <a:p>
            <a:pPr rtl="0"/>
            <a:r>
              <a:rPr lang="es-MX" sz="1800" dirty="0">
                <a:solidFill>
                  <a:srgbClr val="181717"/>
                </a:solidFill>
                <a:latin typeface="Calibri" panose="020F0502020204030204" pitchFamily="34" charset="0"/>
              </a:rPr>
              <a:t>Q</a:t>
            </a:r>
            <a:r>
              <a:rPr lang="es-MX" sz="1800" b="0" i="0" u="none" strike="noStrike" dirty="0">
                <a:solidFill>
                  <a:srgbClr val="181717"/>
                </a:solidFill>
                <a:effectLst/>
                <a:latin typeface="Calibri" panose="020F0502020204030204" pitchFamily="34" charset="0"/>
              </a:rPr>
              <a:t>ue la información no fomente la discriminación de los ciudadanos infractores; que los videos sean realizados por servidores públicos plenamente identificados; que se graben únicamente actividades realizadas en espacios públicos y nunca en espacios privados; y finalmente, se propuso que no solo se grabara a los ciudadanos cuando cometan infracciones, sino que también se les grabe –en su caso– cuando realicen actos que enmienden sus infracciones y/o cuando paguen la sanción que les pudiera corresponder. </a:t>
            </a:r>
            <a:endParaRPr lang="es-MX" sz="1400" dirty="0">
              <a:effectLst/>
            </a:endParaRPr>
          </a:p>
          <a:p>
            <a:pPr rtl="0"/>
            <a:r>
              <a:rPr lang="es-MX" sz="1800" b="0" i="0" u="none" strike="noStrike" dirty="0">
                <a:solidFill>
                  <a:srgbClr val="181717"/>
                </a:solidFill>
                <a:effectLst/>
                <a:latin typeface="Calibri" panose="020F0502020204030204" pitchFamily="34" charset="0"/>
              </a:rPr>
              <a:t>La reglamentación prevista nunca se dio, el protocolo de actuación anunciado se entendió como necesario, pero nunca se pronunció y el uso de </a:t>
            </a:r>
            <a:r>
              <a:rPr lang="es-MX" sz="1800" b="0" i="1" u="none" strike="noStrike" dirty="0" err="1">
                <a:solidFill>
                  <a:srgbClr val="181717"/>
                </a:solidFill>
                <a:effectLst/>
                <a:latin typeface="Calibri" panose="020F0502020204030204" pitchFamily="34" charset="0"/>
              </a:rPr>
              <a:t>Periscope</a:t>
            </a:r>
            <a:r>
              <a:rPr lang="es-MX" sz="1800" b="0" i="0" u="none" strike="noStrike" dirty="0">
                <a:solidFill>
                  <a:srgbClr val="181717"/>
                </a:solidFill>
                <a:effectLst/>
                <a:latin typeface="Calibri" panose="020F0502020204030204" pitchFamily="34" charset="0"/>
              </a:rPr>
              <a:t> por las autoridades para denunciar actividades de la ciudadanía contrarias al orden público, no solo perdura sino que ha proliferado, apareciendo más de una organización de la sociedad civil que denuncian y/o difunden actividades aberrantes o ejemplares, con el fin de desarrollar una conciencia ciudadana; y todo a partir de comportamientos que pudiendo quedar como parte de la vida privada de sus autores, ahora son difundidas porque se considera que tal difusión es en beneficio del interés público.</a:t>
            </a:r>
            <a:endParaRPr lang="es-MX" sz="1400" dirty="0">
              <a:effectLst/>
            </a:endParaRPr>
          </a:p>
          <a:p>
            <a:pPr rtl="0"/>
            <a:r>
              <a:rPr lang="es-MX" sz="1800" b="0" i="0" u="none" strike="noStrike" dirty="0">
                <a:solidFill>
                  <a:srgbClr val="181717"/>
                </a:solidFill>
                <a:effectLst/>
                <a:latin typeface="Calibri" panose="020F0502020204030204" pitchFamily="34" charset="0"/>
              </a:rPr>
              <a:t>Evidentemente, más allá de las preocupaciones que se dieron en la Ciudad de México, en cualquier lugar del mundo, cualquier particular –desde los medios de comunicación o fuera de ellos– está en posibilidad de lesionar la imagen y la privacidad de sus conciudadanos cuando emplea sus recursos tecnológicos para difundir hechos que él considera deben ser conocidos por todos</a:t>
            </a:r>
            <a:r>
              <a:rPr lang="es-MX" sz="1800" b="0" i="0" u="none" strike="noStrike" dirty="0" smtClean="0">
                <a:solidFill>
                  <a:srgbClr val="181717"/>
                </a:solidFill>
                <a:effectLst/>
                <a:latin typeface="Calibri" panose="020F0502020204030204" pitchFamily="34" charset="0"/>
              </a:rPr>
              <a:t>.</a:t>
            </a:r>
          </a:p>
          <a:p>
            <a:r>
              <a:rPr lang="es-MX" sz="1400" dirty="0">
                <a:hlinkClick r:id="rId2"/>
              </a:rPr>
              <a:t>https://r3d.mx/2021/01/28/de-que-hablamos-cuando-hablamos-del-derecho-a-la-privacidad/#:~:</a:t>
            </a:r>
            <a:r>
              <a:rPr lang="es-MX" sz="1400" dirty="0" smtClean="0">
                <a:hlinkClick r:id="rId2"/>
              </a:rPr>
              <a:t>text=La%20privacidad%20es%20un%20derecho,nuestro%20derecho%20a</a:t>
            </a:r>
            <a:r>
              <a:rPr lang="es-MX" sz="1400" dirty="0" smtClean="0"/>
              <a:t> </a:t>
            </a:r>
            <a:endParaRPr lang="es-MX" sz="1400" dirty="0">
              <a:effectLst/>
            </a:endParaRPr>
          </a:p>
        </p:txBody>
      </p:sp>
    </p:spTree>
    <p:extLst>
      <p:ext uri="{BB962C8B-B14F-4D97-AF65-F5344CB8AC3E}">
        <p14:creationId xmlns:p14="http://schemas.microsoft.com/office/powerpoint/2010/main" val="272805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DCBF917-8C4B-6944-78AB-07D31DD0ECC0}"/>
              </a:ext>
            </a:extLst>
          </p:cNvPr>
          <p:cNvSpPr>
            <a:spLocks noGrp="1"/>
          </p:cNvSpPr>
          <p:nvPr>
            <p:ph idx="1"/>
          </p:nvPr>
        </p:nvSpPr>
        <p:spPr>
          <a:xfrm>
            <a:off x="779911" y="829930"/>
            <a:ext cx="10632178" cy="5198139"/>
          </a:xfrm>
        </p:spPr>
        <p:txBody>
          <a:bodyPr>
            <a:normAutofit/>
          </a:bodyPr>
          <a:lstStyle/>
          <a:p>
            <a:pPr rtl="0"/>
            <a:r>
              <a:rPr lang="es-MX" sz="1800" b="1" i="0" u="none" strike="noStrike" dirty="0">
                <a:solidFill>
                  <a:srgbClr val="181717"/>
                </a:solidFill>
                <a:effectLst/>
                <a:latin typeface="Calibri" panose="020F0502020204030204" pitchFamily="34" charset="0"/>
              </a:rPr>
              <a:t>Hoy en día, las cámaras de video-vigilancia (públicas o privadas), la transmisión en vivo con cualquier Tablet o Smartphone a través de las redes sociales, el empleo de drones con cámaras de video (con o sin conexión a Internet), exigen que analicemos y nos concienticemos respecto del daño que le podemos provocar a nuestra sociedad (por no decir a nuestros semejantes), con la obtención y la divulgación de la información obtenida con esos u otros recursos tecnológicos, </a:t>
            </a:r>
            <a:r>
              <a:rPr lang="es-MX" sz="1800" b="0" i="0" u="none" strike="noStrike" dirty="0">
                <a:solidFill>
                  <a:srgbClr val="181717"/>
                </a:solidFill>
                <a:effectLst/>
                <a:latin typeface="Calibri" panose="020F0502020204030204" pitchFamily="34" charset="0"/>
              </a:rPr>
              <a:t>cuando esta comporta el tratamiento de datos personales.</a:t>
            </a:r>
            <a:endParaRPr lang="es-MX" sz="1400" dirty="0">
              <a:effectLst/>
            </a:endParaRPr>
          </a:p>
          <a:p>
            <a:pPr rtl="0"/>
            <a:r>
              <a:rPr lang="es-MX" sz="1800" b="0" i="0" u="none" strike="noStrike" dirty="0">
                <a:solidFill>
                  <a:srgbClr val="181717"/>
                </a:solidFill>
                <a:effectLst/>
                <a:latin typeface="Calibri" panose="020F0502020204030204" pitchFamily="34" charset="0"/>
              </a:rPr>
              <a:t>En este caso, no puede regularse el empleo de las tecnologías que invaden la privacidad –a diferencia de lo que ocurre cuando se analiza la potencialidad de los diferentes tipos de </a:t>
            </a:r>
            <a:r>
              <a:rPr lang="es-MX" sz="1800" b="0" i="1" u="none" strike="noStrike" dirty="0">
                <a:solidFill>
                  <a:srgbClr val="181717"/>
                </a:solidFill>
                <a:effectLst/>
                <a:latin typeface="Calibri" panose="020F0502020204030204" pitchFamily="34" charset="0"/>
              </a:rPr>
              <a:t>cookies</a:t>
            </a:r>
            <a:r>
              <a:rPr lang="es-MX" sz="1800" b="0" i="0" u="none" strike="noStrike" dirty="0" smtClean="0">
                <a:solidFill>
                  <a:srgbClr val="181717"/>
                </a:solidFill>
                <a:effectLst/>
                <a:latin typeface="Calibri" panose="020F0502020204030204" pitchFamily="34" charset="0"/>
              </a:rPr>
              <a:t>,– </a:t>
            </a:r>
            <a:r>
              <a:rPr lang="es-MX" sz="1800" b="0" i="0" u="none" strike="noStrike" dirty="0">
                <a:solidFill>
                  <a:srgbClr val="181717"/>
                </a:solidFill>
                <a:effectLst/>
                <a:latin typeface="Calibri" panose="020F0502020204030204" pitchFamily="34" charset="0"/>
              </a:rPr>
              <a:t>entre otras cosas, porque no se puede pretender que el legislador pronuncie reglas que impliquen una censura previa, pero sí se puede realizar una revisión al marco normativo y buenas prácticas vigentes en México y en otras latitudes del orbe, a fin de identificar qué principios podrían ser aplicables en una sociedad como la nuestra.</a:t>
            </a:r>
            <a:endParaRPr lang="es-MX" sz="1400" dirty="0">
              <a:effectLst/>
            </a:endParaRPr>
          </a:p>
        </p:txBody>
      </p:sp>
    </p:spTree>
    <p:extLst>
      <p:ext uri="{BB962C8B-B14F-4D97-AF65-F5344CB8AC3E}">
        <p14:creationId xmlns:p14="http://schemas.microsoft.com/office/powerpoint/2010/main" val="1439676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214</TotalTime>
  <Words>5213</Words>
  <Application>Microsoft Office PowerPoint</Application>
  <PresentationFormat>Panorámica</PresentationFormat>
  <Paragraphs>147</Paragraphs>
  <Slides>31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Aharoni</vt:lpstr>
      <vt:lpstr>Arial</vt:lpstr>
      <vt:lpstr>Calibri</vt:lpstr>
      <vt:lpstr>Garamond</vt:lpstr>
      <vt:lpstr>Lora</vt:lpstr>
      <vt:lpstr>Orgánico</vt:lpstr>
      <vt:lpstr>LAS “BUENAS PRÁCTICAS” EN MATERIA DE PROTECCIÓN DE  DATOS, RECOMENDABLES PARA PERIODISTAS Y PARTICULARES QUE HACEN PÚBLICOS DATOS PERSONALES  Dra. María Magdalena  </vt:lpstr>
      <vt:lpstr>Introducción </vt:lpstr>
      <vt:lpstr>Palabras clave </vt:lpstr>
      <vt:lpstr>Parte I: Contexto      </vt:lpstr>
      <vt:lpstr>1. Colisión de derechos </vt:lpstr>
      <vt:lpstr>Presentación de PowerPoint</vt:lpstr>
      <vt:lpstr>2. Hechos recientes </vt:lpstr>
      <vt:lpstr>Presentación de PowerPoint</vt:lpstr>
      <vt:lpstr>Presentación de PowerPoint</vt:lpstr>
      <vt:lpstr>4. Normatividad existente </vt:lpstr>
      <vt:lpstr>Presentación de PowerPoint</vt:lpstr>
      <vt:lpstr>Parte II: Realidad Jurídica https://www2.scjn.gob.mx/AsuntosRelevantes/pagina/SeguimientoAsuntosRelevantesPub.aspx?ID=132394&amp;SeguimientoID=472 </vt:lpstr>
      <vt:lpstr>Presentación de PowerPoint</vt:lpstr>
      <vt:lpstr>Presentación de PowerPoint</vt:lpstr>
      <vt:lpstr>Presentación de PowerPoint</vt:lpstr>
      <vt:lpstr>Parte III: “Buenas prácticas” recomendadas </vt:lpstr>
      <vt:lpstr>Introducción </vt:lpstr>
      <vt:lpstr>1. Durante la obtención de datos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Durante el tratamiento general</vt:lpstr>
      <vt:lpstr>Presentación de PowerPoint</vt:lpstr>
      <vt:lpstr>3. Ejercicio de los derechos ARCO</vt:lpstr>
      <vt:lpstr>Presentación de PowerPoint</vt:lpstr>
      <vt:lpstr>Corolario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“BUENAS PRÁCTICAS” EN MATERIA DE PROTECCIÓN DE  DATOS, RECOMENDABLES PARA PERIODISTAS Y PARTICULARES QUE HACEN PÚBLICOS DATOS PERSONALES  Dra. María Magdalena</dc:title>
  <dc:creator>Alguien Alguien</dc:creator>
  <cp:lastModifiedBy>Secretaría Ejecutiva</cp:lastModifiedBy>
  <cp:revision>38</cp:revision>
  <dcterms:created xsi:type="dcterms:W3CDTF">2023-03-03T19:58:43Z</dcterms:created>
  <dcterms:modified xsi:type="dcterms:W3CDTF">2023-04-12T19:29:39Z</dcterms:modified>
</cp:coreProperties>
</file>