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89" r:id="rId4"/>
    <p:sldId id="265" r:id="rId5"/>
    <p:sldId id="266" r:id="rId6"/>
    <p:sldId id="267" r:id="rId7"/>
    <p:sldId id="268" r:id="rId8"/>
    <p:sldId id="269" r:id="rId9"/>
    <p:sldId id="290" r:id="rId10"/>
    <p:sldId id="274" r:id="rId11"/>
    <p:sldId id="275" r:id="rId12"/>
    <p:sldId id="276" r:id="rId13"/>
    <p:sldId id="277" r:id="rId14"/>
    <p:sldId id="292" r:id="rId15"/>
    <p:sldId id="293" r:id="rId16"/>
    <p:sldId id="294" r:id="rId17"/>
    <p:sldId id="273" r:id="rId18"/>
    <p:sldId id="278" r:id="rId19"/>
    <p:sldId id="281" r:id="rId20"/>
    <p:sldId id="282" r:id="rId21"/>
    <p:sldId id="287" r:id="rId2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0C6F91-1DAC-407B-AB0C-37DC430707B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89BD5D5-316C-4CCD-9C37-436AF719D31A}">
      <dgm:prSet phldrT="[Texto]"/>
      <dgm:spPr/>
      <dgm:t>
        <a:bodyPr/>
        <a:lstStyle/>
        <a:p>
          <a:r>
            <a:rPr lang="es-MX" dirty="0" smtClean="0"/>
            <a:t>Días hábiles</a:t>
          </a:r>
          <a:endParaRPr lang="es-MX" dirty="0"/>
        </a:p>
      </dgm:t>
    </dgm:pt>
    <dgm:pt modelId="{E36986FC-B9F1-4790-B659-C8F8ADE0CB25}" type="parTrans" cxnId="{CC514104-E278-4347-A8DC-B4A349D7EA9B}">
      <dgm:prSet/>
      <dgm:spPr/>
      <dgm:t>
        <a:bodyPr/>
        <a:lstStyle/>
        <a:p>
          <a:endParaRPr lang="es-MX"/>
        </a:p>
      </dgm:t>
    </dgm:pt>
    <dgm:pt modelId="{6A1CA2F6-DE68-4DF6-8F08-07D12F48435C}" type="sibTrans" cxnId="{CC514104-E278-4347-A8DC-B4A349D7EA9B}">
      <dgm:prSet/>
      <dgm:spPr/>
      <dgm:t>
        <a:bodyPr/>
        <a:lstStyle/>
        <a:p>
          <a:endParaRPr lang="es-MX"/>
        </a:p>
      </dgm:t>
    </dgm:pt>
    <dgm:pt modelId="{06F4464C-11BF-43D9-AB93-FAC33222933C}">
      <dgm:prSet phldrT="[Texto]"/>
      <dgm:spPr/>
      <dgm:t>
        <a:bodyPr/>
        <a:lstStyle/>
        <a:p>
          <a:r>
            <a:rPr lang="es-MX" b="1" dirty="0" smtClean="0">
              <a:solidFill>
                <a:sysClr val="windowText" lastClr="000000">
                  <a:lumMod val="90000"/>
                  <a:lumOff val="10000"/>
                </a:sysClr>
              </a:solidFill>
              <a:latin typeface="Calibri"/>
            </a:rPr>
            <a:t>Respuesta</a:t>
          </a:r>
          <a:r>
            <a:rPr lang="es-MX" b="1" dirty="0" smtClean="0">
              <a:solidFill>
                <a:sysClr val="windowText" lastClr="000000">
                  <a:lumMod val="90000"/>
                  <a:lumOff val="1000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 </a:t>
          </a:r>
        </a:p>
        <a:p>
          <a:r>
            <a:rPr lang="es-MX" dirty="0" smtClean="0">
              <a:solidFill>
                <a:sysClr val="windowText" lastClr="000000">
                  <a:lumMod val="90000"/>
                  <a:lumOff val="10000"/>
                </a:sysClr>
              </a:solidFill>
              <a:latin typeface="Calibri"/>
            </a:rPr>
            <a:t>15 días hábiles </a:t>
          </a:r>
          <a:r>
            <a:rPr lang="es-MX" b="1" dirty="0" smtClean="0">
              <a:solidFill>
                <a:sysClr val="windowText" lastClr="000000">
                  <a:lumMod val="90000"/>
                  <a:lumOff val="10000"/>
                </a:sysClr>
              </a:solidFill>
              <a:latin typeface="Calibri"/>
            </a:rPr>
            <a:t>(Prorroga + 10 días)</a:t>
          </a:r>
          <a:endParaRPr lang="es-MX" dirty="0"/>
        </a:p>
      </dgm:t>
    </dgm:pt>
    <dgm:pt modelId="{FE454ADB-FE5E-4CEC-8D9C-77390D953F01}" type="parTrans" cxnId="{D85A3026-14FB-464D-9FDF-7847DFAA88DA}">
      <dgm:prSet/>
      <dgm:spPr/>
      <dgm:t>
        <a:bodyPr/>
        <a:lstStyle/>
        <a:p>
          <a:endParaRPr lang="es-MX"/>
        </a:p>
      </dgm:t>
    </dgm:pt>
    <dgm:pt modelId="{E45732FE-D2A9-41CD-9C56-3B22002EAE25}" type="sibTrans" cxnId="{D85A3026-14FB-464D-9FDF-7847DFAA88DA}">
      <dgm:prSet/>
      <dgm:spPr/>
      <dgm:t>
        <a:bodyPr/>
        <a:lstStyle/>
        <a:p>
          <a:endParaRPr lang="es-MX"/>
        </a:p>
      </dgm:t>
    </dgm:pt>
    <dgm:pt modelId="{E8013078-47B8-442B-AA9D-4E4FFA11C736}">
      <dgm:prSet phldrT="[Texto]"/>
      <dgm:spPr/>
      <dgm:t>
        <a:bodyPr/>
        <a:lstStyle/>
        <a:p>
          <a:r>
            <a:rPr lang="es-MX" b="1" dirty="0" smtClean="0">
              <a:solidFill>
                <a:schemeClr val="tx1">
                  <a:lumMod val="90000"/>
                  <a:lumOff val="10000"/>
                </a:schemeClr>
              </a:solidFill>
              <a:latin typeface="Calibri"/>
            </a:rPr>
            <a:t>Requerimiento de Información Adicional  </a:t>
          </a:r>
        </a:p>
        <a:p>
          <a:r>
            <a:rPr lang="es-MX" dirty="0" smtClean="0">
              <a:solidFill>
                <a:schemeClr val="tx1">
                  <a:lumMod val="90000"/>
                  <a:lumOff val="10000"/>
                </a:schemeClr>
              </a:solidFill>
              <a:latin typeface="Calibri"/>
            </a:rPr>
            <a:t>(</a:t>
          </a:r>
          <a:r>
            <a:rPr lang="es-MX" b="1" dirty="0" smtClean="0">
              <a:solidFill>
                <a:schemeClr val="tx1">
                  <a:lumMod val="90000"/>
                  <a:lumOff val="10000"/>
                </a:schemeClr>
              </a:solidFill>
              <a:latin typeface="Calibri"/>
            </a:rPr>
            <a:t>5 días </a:t>
          </a:r>
          <a:r>
            <a:rPr lang="es-MX" dirty="0" smtClean="0">
              <a:solidFill>
                <a:schemeClr val="tx1">
                  <a:lumMod val="90000"/>
                  <a:lumOff val="10000"/>
                </a:schemeClr>
              </a:solidFill>
              <a:latin typeface="Calibri"/>
            </a:rPr>
            <a:t>y se interrumpe el plazo, solicitante tiene </a:t>
          </a:r>
          <a:r>
            <a:rPr lang="es-MX" b="1" dirty="0" smtClean="0">
              <a:solidFill>
                <a:schemeClr val="tx1">
                  <a:lumMod val="90000"/>
                  <a:lumOff val="10000"/>
                </a:schemeClr>
              </a:solidFill>
              <a:latin typeface="Calibri"/>
            </a:rPr>
            <a:t>10 días</a:t>
          </a:r>
          <a:r>
            <a:rPr lang="es-MX" dirty="0" smtClean="0">
              <a:solidFill>
                <a:schemeClr val="tx1">
                  <a:lumMod val="90000"/>
                  <a:lumOff val="10000"/>
                </a:schemeClr>
              </a:solidFill>
              <a:latin typeface="Calibri"/>
            </a:rPr>
            <a:t> para el desahogo) </a:t>
          </a:r>
          <a:endParaRPr lang="es-MX" dirty="0"/>
        </a:p>
      </dgm:t>
    </dgm:pt>
    <dgm:pt modelId="{6A3B06DC-E656-4610-AD19-896DBF3F1AAA}" type="parTrans" cxnId="{CA2F47EB-0112-41A5-88B5-FBF4AD2D72FE}">
      <dgm:prSet/>
      <dgm:spPr/>
      <dgm:t>
        <a:bodyPr/>
        <a:lstStyle/>
        <a:p>
          <a:endParaRPr lang="es-MX"/>
        </a:p>
      </dgm:t>
    </dgm:pt>
    <dgm:pt modelId="{163E6F7C-3EAD-4428-8A2C-3C33A70B0E79}" type="sibTrans" cxnId="{CA2F47EB-0112-41A5-88B5-FBF4AD2D72FE}">
      <dgm:prSet/>
      <dgm:spPr/>
      <dgm:t>
        <a:bodyPr/>
        <a:lstStyle/>
        <a:p>
          <a:endParaRPr lang="es-MX"/>
        </a:p>
      </dgm:t>
    </dgm:pt>
    <dgm:pt modelId="{C6FBBAF4-324E-43A0-83DF-1120D9C552E0}">
      <dgm:prSet phldrT="[Texto]"/>
      <dgm:spPr/>
      <dgm:t>
        <a:bodyPr/>
        <a:lstStyle/>
        <a:p>
          <a:r>
            <a:rPr lang="es-MX" b="1" dirty="0" smtClean="0">
              <a:solidFill>
                <a:schemeClr val="tx1">
                  <a:lumMod val="90000"/>
                  <a:lumOff val="10000"/>
                </a:schemeClr>
              </a:solidFill>
              <a:latin typeface="Calibri"/>
            </a:rPr>
            <a:t>No competencia </a:t>
          </a:r>
        </a:p>
        <a:p>
          <a:r>
            <a:rPr lang="es-MX" b="1" dirty="0" smtClean="0">
              <a:solidFill>
                <a:schemeClr val="tx1">
                  <a:lumMod val="90000"/>
                  <a:lumOff val="10000"/>
                </a:schemeClr>
              </a:solidFill>
              <a:latin typeface="Calibri"/>
            </a:rPr>
            <a:t>(3 días)</a:t>
          </a:r>
          <a:endParaRPr lang="es-MX" dirty="0"/>
        </a:p>
      </dgm:t>
    </dgm:pt>
    <dgm:pt modelId="{945E0F07-B89D-49B4-BEEA-6B8D04DB7809}" type="parTrans" cxnId="{67AD46EB-375A-4A4C-9C6D-88051BED23D9}">
      <dgm:prSet/>
      <dgm:spPr/>
      <dgm:t>
        <a:bodyPr/>
        <a:lstStyle/>
        <a:p>
          <a:endParaRPr lang="es-MX"/>
        </a:p>
      </dgm:t>
    </dgm:pt>
    <dgm:pt modelId="{9579631E-2240-4A36-BAF2-F9C6F0490CE7}" type="sibTrans" cxnId="{67AD46EB-375A-4A4C-9C6D-88051BED23D9}">
      <dgm:prSet/>
      <dgm:spPr/>
      <dgm:t>
        <a:bodyPr/>
        <a:lstStyle/>
        <a:p>
          <a:endParaRPr lang="es-MX"/>
        </a:p>
      </dgm:t>
    </dgm:pt>
    <dgm:pt modelId="{11A78786-594E-4088-B8DF-6B01813C9951}">
      <dgm:prSet phldrT="[Texto]"/>
      <dgm:spPr/>
      <dgm:t>
        <a:bodyPr/>
        <a:lstStyle/>
        <a:p>
          <a:r>
            <a:rPr lang="es-MX" b="1" dirty="0" smtClean="0">
              <a:solidFill>
                <a:sysClr val="windowText" lastClr="000000">
                  <a:lumMod val="90000"/>
                  <a:lumOff val="10000"/>
                </a:sysClr>
              </a:solidFill>
              <a:latin typeface="Calibri"/>
            </a:rPr>
            <a:t>Información Pública disponible en internet</a:t>
          </a:r>
        </a:p>
        <a:p>
          <a:r>
            <a:rPr lang="es-MX" b="1" dirty="0" smtClean="0">
              <a:solidFill>
                <a:sysClr val="windowText" lastClr="000000">
                  <a:lumMod val="90000"/>
                  <a:lumOff val="10000"/>
                </a:sysClr>
              </a:solidFill>
              <a:latin typeface="Calibri"/>
            </a:rPr>
            <a:t>(5 días)</a:t>
          </a:r>
          <a:endParaRPr lang="es-MX" dirty="0"/>
        </a:p>
      </dgm:t>
    </dgm:pt>
    <dgm:pt modelId="{7EFCC0F8-0307-45C6-8F08-DA8411C61B5E}" type="parTrans" cxnId="{4D8C8B23-8A3B-40AA-BC9C-61019B1D324A}">
      <dgm:prSet/>
      <dgm:spPr/>
      <dgm:t>
        <a:bodyPr/>
        <a:lstStyle/>
        <a:p>
          <a:endParaRPr lang="es-MX"/>
        </a:p>
      </dgm:t>
    </dgm:pt>
    <dgm:pt modelId="{0FEBF92B-2D9E-4520-82DC-DFE58B75E932}" type="sibTrans" cxnId="{4D8C8B23-8A3B-40AA-BC9C-61019B1D324A}">
      <dgm:prSet/>
      <dgm:spPr/>
      <dgm:t>
        <a:bodyPr/>
        <a:lstStyle/>
        <a:p>
          <a:endParaRPr lang="es-MX"/>
        </a:p>
      </dgm:t>
    </dgm:pt>
    <dgm:pt modelId="{16E8C2E6-66EC-49B1-B891-70D0DD207561}" type="pres">
      <dgm:prSet presAssocID="{BD0C6F91-1DAC-407B-AB0C-37DC430707B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019B0B7-FECC-4E0E-91A2-554AF4264169}" type="pres">
      <dgm:prSet presAssocID="{BD0C6F91-1DAC-407B-AB0C-37DC430707B9}" presName="matrix" presStyleCnt="0"/>
      <dgm:spPr/>
    </dgm:pt>
    <dgm:pt modelId="{39571A95-A7A2-4817-AD0B-DF271AC50B53}" type="pres">
      <dgm:prSet presAssocID="{BD0C6F91-1DAC-407B-AB0C-37DC430707B9}" presName="tile1" presStyleLbl="node1" presStyleIdx="0" presStyleCnt="4"/>
      <dgm:spPr/>
      <dgm:t>
        <a:bodyPr/>
        <a:lstStyle/>
        <a:p>
          <a:endParaRPr lang="es-MX"/>
        </a:p>
      </dgm:t>
    </dgm:pt>
    <dgm:pt modelId="{87203687-19BD-453E-9B0A-CA31BDCC39C2}" type="pres">
      <dgm:prSet presAssocID="{BD0C6F91-1DAC-407B-AB0C-37DC430707B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495EC7B-9C47-46E6-86AF-E935710EFDAC}" type="pres">
      <dgm:prSet presAssocID="{BD0C6F91-1DAC-407B-AB0C-37DC430707B9}" presName="tile2" presStyleLbl="node1" presStyleIdx="1" presStyleCnt="4"/>
      <dgm:spPr/>
      <dgm:t>
        <a:bodyPr/>
        <a:lstStyle/>
        <a:p>
          <a:endParaRPr lang="es-MX"/>
        </a:p>
      </dgm:t>
    </dgm:pt>
    <dgm:pt modelId="{AF7BBC40-3E89-42BF-A989-02E8F041F0BA}" type="pres">
      <dgm:prSet presAssocID="{BD0C6F91-1DAC-407B-AB0C-37DC430707B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39C8185-DF23-4D00-86B2-D343B9C6A83B}" type="pres">
      <dgm:prSet presAssocID="{BD0C6F91-1DAC-407B-AB0C-37DC430707B9}" presName="tile3" presStyleLbl="node1" presStyleIdx="2" presStyleCnt="4"/>
      <dgm:spPr/>
      <dgm:t>
        <a:bodyPr/>
        <a:lstStyle/>
        <a:p>
          <a:endParaRPr lang="es-MX"/>
        </a:p>
      </dgm:t>
    </dgm:pt>
    <dgm:pt modelId="{10C57F00-CB53-4726-8B20-663B955337A5}" type="pres">
      <dgm:prSet presAssocID="{BD0C6F91-1DAC-407B-AB0C-37DC430707B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DE6B84F-C8CB-4A31-9A62-4205A4E498B7}" type="pres">
      <dgm:prSet presAssocID="{BD0C6F91-1DAC-407B-AB0C-37DC430707B9}" presName="tile4" presStyleLbl="node1" presStyleIdx="3" presStyleCnt="4"/>
      <dgm:spPr/>
      <dgm:t>
        <a:bodyPr/>
        <a:lstStyle/>
        <a:p>
          <a:endParaRPr lang="es-MX"/>
        </a:p>
      </dgm:t>
    </dgm:pt>
    <dgm:pt modelId="{2B8678C9-3981-4864-B571-A0175AFE049A}" type="pres">
      <dgm:prSet presAssocID="{BD0C6F91-1DAC-407B-AB0C-37DC430707B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A2FB81C-D101-43D6-9E53-A5309239C1FB}" type="pres">
      <dgm:prSet presAssocID="{BD0C6F91-1DAC-407B-AB0C-37DC430707B9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</dgm:ptLst>
  <dgm:cxnLst>
    <dgm:cxn modelId="{4D8C8B23-8A3B-40AA-BC9C-61019B1D324A}" srcId="{F89BD5D5-316C-4CCD-9C37-436AF719D31A}" destId="{11A78786-594E-4088-B8DF-6B01813C9951}" srcOrd="3" destOrd="0" parTransId="{7EFCC0F8-0307-45C6-8F08-DA8411C61B5E}" sibTransId="{0FEBF92B-2D9E-4520-82DC-DFE58B75E932}"/>
    <dgm:cxn modelId="{67AD46EB-375A-4A4C-9C6D-88051BED23D9}" srcId="{F89BD5D5-316C-4CCD-9C37-436AF719D31A}" destId="{C6FBBAF4-324E-43A0-83DF-1120D9C552E0}" srcOrd="2" destOrd="0" parTransId="{945E0F07-B89D-49B4-BEEA-6B8D04DB7809}" sibTransId="{9579631E-2240-4A36-BAF2-F9C6F0490CE7}"/>
    <dgm:cxn modelId="{2AB56F62-E5B9-4FA0-9C3B-814FF6953F1C}" type="presOf" srcId="{11A78786-594E-4088-B8DF-6B01813C9951}" destId="{2DE6B84F-C8CB-4A31-9A62-4205A4E498B7}" srcOrd="0" destOrd="0" presId="urn:microsoft.com/office/officeart/2005/8/layout/matrix1"/>
    <dgm:cxn modelId="{774FD555-BBCB-483C-9B03-84A56A960CCA}" type="presOf" srcId="{C6FBBAF4-324E-43A0-83DF-1120D9C552E0}" destId="{10C57F00-CB53-4726-8B20-663B955337A5}" srcOrd="1" destOrd="0" presId="urn:microsoft.com/office/officeart/2005/8/layout/matrix1"/>
    <dgm:cxn modelId="{4D8CF32F-1CA8-4FB7-8CB4-76EBDFA55E84}" type="presOf" srcId="{F89BD5D5-316C-4CCD-9C37-436AF719D31A}" destId="{3A2FB81C-D101-43D6-9E53-A5309239C1FB}" srcOrd="0" destOrd="0" presId="urn:microsoft.com/office/officeart/2005/8/layout/matrix1"/>
    <dgm:cxn modelId="{7CCFDBC1-6A92-40AA-89B3-811B536FA00E}" type="presOf" srcId="{E8013078-47B8-442B-AA9D-4E4FFA11C736}" destId="{D495EC7B-9C47-46E6-86AF-E935710EFDAC}" srcOrd="0" destOrd="0" presId="urn:microsoft.com/office/officeart/2005/8/layout/matrix1"/>
    <dgm:cxn modelId="{B6C6E9CE-C074-45D7-800C-F0F963E5B4A3}" type="presOf" srcId="{06F4464C-11BF-43D9-AB93-FAC33222933C}" destId="{87203687-19BD-453E-9B0A-CA31BDCC39C2}" srcOrd="1" destOrd="0" presId="urn:microsoft.com/office/officeart/2005/8/layout/matrix1"/>
    <dgm:cxn modelId="{FC3E97F7-77A4-467C-88F0-C77B2F6F00E0}" type="presOf" srcId="{06F4464C-11BF-43D9-AB93-FAC33222933C}" destId="{39571A95-A7A2-4817-AD0B-DF271AC50B53}" srcOrd="0" destOrd="0" presId="urn:microsoft.com/office/officeart/2005/8/layout/matrix1"/>
    <dgm:cxn modelId="{CC514104-E278-4347-A8DC-B4A349D7EA9B}" srcId="{BD0C6F91-1DAC-407B-AB0C-37DC430707B9}" destId="{F89BD5D5-316C-4CCD-9C37-436AF719D31A}" srcOrd="0" destOrd="0" parTransId="{E36986FC-B9F1-4790-B659-C8F8ADE0CB25}" sibTransId="{6A1CA2F6-DE68-4DF6-8F08-07D12F48435C}"/>
    <dgm:cxn modelId="{76F27F01-2D41-45B0-A359-A88E2EB7B236}" type="presOf" srcId="{BD0C6F91-1DAC-407B-AB0C-37DC430707B9}" destId="{16E8C2E6-66EC-49B1-B891-70D0DD207561}" srcOrd="0" destOrd="0" presId="urn:microsoft.com/office/officeart/2005/8/layout/matrix1"/>
    <dgm:cxn modelId="{C19EDD5D-9235-4F00-B052-44A743734B4A}" type="presOf" srcId="{C6FBBAF4-324E-43A0-83DF-1120D9C552E0}" destId="{D39C8185-DF23-4D00-86B2-D343B9C6A83B}" srcOrd="0" destOrd="0" presId="urn:microsoft.com/office/officeart/2005/8/layout/matrix1"/>
    <dgm:cxn modelId="{86575718-4B8E-410D-9CB6-C835F5F4F018}" type="presOf" srcId="{E8013078-47B8-442B-AA9D-4E4FFA11C736}" destId="{AF7BBC40-3E89-42BF-A989-02E8F041F0BA}" srcOrd="1" destOrd="0" presId="urn:microsoft.com/office/officeart/2005/8/layout/matrix1"/>
    <dgm:cxn modelId="{D3141C67-54ED-4A5F-9CE0-6B8214D489C0}" type="presOf" srcId="{11A78786-594E-4088-B8DF-6B01813C9951}" destId="{2B8678C9-3981-4864-B571-A0175AFE049A}" srcOrd="1" destOrd="0" presId="urn:microsoft.com/office/officeart/2005/8/layout/matrix1"/>
    <dgm:cxn modelId="{D85A3026-14FB-464D-9FDF-7847DFAA88DA}" srcId="{F89BD5D5-316C-4CCD-9C37-436AF719D31A}" destId="{06F4464C-11BF-43D9-AB93-FAC33222933C}" srcOrd="0" destOrd="0" parTransId="{FE454ADB-FE5E-4CEC-8D9C-77390D953F01}" sibTransId="{E45732FE-D2A9-41CD-9C56-3B22002EAE25}"/>
    <dgm:cxn modelId="{CA2F47EB-0112-41A5-88B5-FBF4AD2D72FE}" srcId="{F89BD5D5-316C-4CCD-9C37-436AF719D31A}" destId="{E8013078-47B8-442B-AA9D-4E4FFA11C736}" srcOrd="1" destOrd="0" parTransId="{6A3B06DC-E656-4610-AD19-896DBF3F1AAA}" sibTransId="{163E6F7C-3EAD-4428-8A2C-3C33A70B0E79}"/>
    <dgm:cxn modelId="{BB422C0C-CA7A-4F51-81DF-2E2163CD69B0}" type="presParOf" srcId="{16E8C2E6-66EC-49B1-B891-70D0DD207561}" destId="{E019B0B7-FECC-4E0E-91A2-554AF4264169}" srcOrd="0" destOrd="0" presId="urn:microsoft.com/office/officeart/2005/8/layout/matrix1"/>
    <dgm:cxn modelId="{B5EEEEBE-1DB5-4BDE-AFD6-59FDA427A254}" type="presParOf" srcId="{E019B0B7-FECC-4E0E-91A2-554AF4264169}" destId="{39571A95-A7A2-4817-AD0B-DF271AC50B53}" srcOrd="0" destOrd="0" presId="urn:microsoft.com/office/officeart/2005/8/layout/matrix1"/>
    <dgm:cxn modelId="{266D4283-C6E8-4B1E-ADBD-486A9DEA873E}" type="presParOf" srcId="{E019B0B7-FECC-4E0E-91A2-554AF4264169}" destId="{87203687-19BD-453E-9B0A-CA31BDCC39C2}" srcOrd="1" destOrd="0" presId="urn:microsoft.com/office/officeart/2005/8/layout/matrix1"/>
    <dgm:cxn modelId="{0A46A3A3-E206-4A6E-A383-952E840B136B}" type="presParOf" srcId="{E019B0B7-FECC-4E0E-91A2-554AF4264169}" destId="{D495EC7B-9C47-46E6-86AF-E935710EFDAC}" srcOrd="2" destOrd="0" presId="urn:microsoft.com/office/officeart/2005/8/layout/matrix1"/>
    <dgm:cxn modelId="{D06FCBAC-9436-4D25-91E8-BD537C5B4410}" type="presParOf" srcId="{E019B0B7-FECC-4E0E-91A2-554AF4264169}" destId="{AF7BBC40-3E89-42BF-A989-02E8F041F0BA}" srcOrd="3" destOrd="0" presId="urn:microsoft.com/office/officeart/2005/8/layout/matrix1"/>
    <dgm:cxn modelId="{176CCC98-9899-4091-853C-85304C3C0602}" type="presParOf" srcId="{E019B0B7-FECC-4E0E-91A2-554AF4264169}" destId="{D39C8185-DF23-4D00-86B2-D343B9C6A83B}" srcOrd="4" destOrd="0" presId="urn:microsoft.com/office/officeart/2005/8/layout/matrix1"/>
    <dgm:cxn modelId="{6A3B260B-5376-4A7A-9197-29A86F16FA7B}" type="presParOf" srcId="{E019B0B7-FECC-4E0E-91A2-554AF4264169}" destId="{10C57F00-CB53-4726-8B20-663B955337A5}" srcOrd="5" destOrd="0" presId="urn:microsoft.com/office/officeart/2005/8/layout/matrix1"/>
    <dgm:cxn modelId="{251BE6B2-130F-4681-968E-C84C9F8ADDEC}" type="presParOf" srcId="{E019B0B7-FECC-4E0E-91A2-554AF4264169}" destId="{2DE6B84F-C8CB-4A31-9A62-4205A4E498B7}" srcOrd="6" destOrd="0" presId="urn:microsoft.com/office/officeart/2005/8/layout/matrix1"/>
    <dgm:cxn modelId="{7E62C689-5E3F-42DA-AA63-E451A69530E2}" type="presParOf" srcId="{E019B0B7-FECC-4E0E-91A2-554AF4264169}" destId="{2B8678C9-3981-4864-B571-A0175AFE049A}" srcOrd="7" destOrd="0" presId="urn:microsoft.com/office/officeart/2005/8/layout/matrix1"/>
    <dgm:cxn modelId="{40E3FF1F-A991-4028-B979-0F1D2F2651BF}" type="presParOf" srcId="{16E8C2E6-66EC-49B1-B891-70D0DD207561}" destId="{3A2FB81C-D101-43D6-9E53-A5309239C1F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63285-E45C-4764-99D0-FE8B333C5F30}" type="datetimeFigureOut">
              <a:rPr lang="es-MX" smtClean="0"/>
              <a:t>12/04/2023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2CD6F-044E-4A92-A49B-6DBD398839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2899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82917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2" name="Google Shape;57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87091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0" name="Google Shape;60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87826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7" name="Google Shape;62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00335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0" name="Google Shape;910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1" name="Google Shape;911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182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7" name="Google Shape;92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43208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7" name="Google Shape;103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31040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6" name="Google Shape;5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42755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8" name="Google Shape;65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079540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9" name="Google Shape;75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648796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7" name="Google Shape;79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02484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64741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8" name="Google Shape;125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18528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6095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6" name="Google Shape;33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66959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0" name="Google Shape;36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26348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9" name="Google Shape;3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15544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6" name="Google Shape;40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24144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4" name="Google Shape;44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95265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5" name="Google Shape;54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2041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AF0F-89CA-47F7-8F32-4FF575CB0452}" type="datetimeFigureOut">
              <a:rPr lang="es-MX" smtClean="0"/>
              <a:t>12/04/2023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8BE1-45C3-47D1-B40D-A139E7E450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1408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AF0F-89CA-47F7-8F32-4FF575CB0452}" type="datetimeFigureOut">
              <a:rPr lang="es-MX" smtClean="0"/>
              <a:t>12/04/2023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8BE1-45C3-47D1-B40D-A139E7E450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088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AF0F-89CA-47F7-8F32-4FF575CB0452}" type="datetimeFigureOut">
              <a:rPr lang="es-MX" smtClean="0"/>
              <a:t>12/04/2023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8BE1-45C3-47D1-B40D-A139E7E450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6505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9591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AF0F-89CA-47F7-8F32-4FF575CB0452}" type="datetimeFigureOut">
              <a:rPr lang="es-MX" smtClean="0"/>
              <a:t>12/04/2023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8BE1-45C3-47D1-B40D-A139E7E450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473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AF0F-89CA-47F7-8F32-4FF575CB0452}" type="datetimeFigureOut">
              <a:rPr lang="es-MX" smtClean="0"/>
              <a:t>12/04/2023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8BE1-45C3-47D1-B40D-A139E7E450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2915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AF0F-89CA-47F7-8F32-4FF575CB0452}" type="datetimeFigureOut">
              <a:rPr lang="es-MX" smtClean="0"/>
              <a:t>12/04/2023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8BE1-45C3-47D1-B40D-A139E7E450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482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AF0F-89CA-47F7-8F32-4FF575CB0452}" type="datetimeFigureOut">
              <a:rPr lang="es-MX" smtClean="0"/>
              <a:t>12/04/2023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8BE1-45C3-47D1-B40D-A139E7E450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4667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AF0F-89CA-47F7-8F32-4FF575CB0452}" type="datetimeFigureOut">
              <a:rPr lang="es-MX" smtClean="0"/>
              <a:t>12/04/2023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8BE1-45C3-47D1-B40D-A139E7E450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029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AF0F-89CA-47F7-8F32-4FF575CB0452}" type="datetimeFigureOut">
              <a:rPr lang="es-MX" smtClean="0"/>
              <a:t>12/04/2023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8BE1-45C3-47D1-B40D-A139E7E450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6608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AF0F-89CA-47F7-8F32-4FF575CB0452}" type="datetimeFigureOut">
              <a:rPr lang="es-MX" smtClean="0"/>
              <a:t>12/04/2023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8BE1-45C3-47D1-B40D-A139E7E450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228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AF0F-89CA-47F7-8F32-4FF575CB0452}" type="datetimeFigureOut">
              <a:rPr lang="es-MX" smtClean="0"/>
              <a:t>12/04/2023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8BE1-45C3-47D1-B40D-A139E7E450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915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3AF0F-89CA-47F7-8F32-4FF575CB0452}" type="datetimeFigureOut">
              <a:rPr lang="es-MX" smtClean="0"/>
              <a:t>12/04/2023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98BE1-45C3-47D1-B40D-A139E7E4508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157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plataformadetransparencia.org.mx/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t="44206" r="82641" b="4275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" name="Google Shape;86;p1"/>
          <p:cNvGrpSpPr/>
          <p:nvPr/>
        </p:nvGrpSpPr>
        <p:grpSpPr>
          <a:xfrm>
            <a:off x="0" y="2591799"/>
            <a:ext cx="12093146" cy="3722712"/>
            <a:chOff x="0" y="-28575"/>
            <a:chExt cx="3635296" cy="841500"/>
          </a:xfrm>
        </p:grpSpPr>
        <p:sp>
          <p:nvSpPr>
            <p:cNvPr id="87" name="Google Shape;87;p1"/>
            <p:cNvSpPr/>
            <p:nvPr/>
          </p:nvSpPr>
          <p:spPr>
            <a:xfrm>
              <a:off x="0" y="0"/>
              <a:ext cx="3635296" cy="448201"/>
            </a:xfrm>
            <a:custGeom>
              <a:avLst/>
              <a:gdLst/>
              <a:ahLst/>
              <a:cxnLst/>
              <a:rect l="l" t="t" r="r" b="b"/>
              <a:pathLst>
                <a:path w="3635296" h="448201" extrusionOk="0">
                  <a:moveTo>
                    <a:pt x="0" y="0"/>
                  </a:moveTo>
                  <a:lnTo>
                    <a:pt x="3635296" y="0"/>
                  </a:lnTo>
                  <a:lnTo>
                    <a:pt x="3635296" y="448201"/>
                  </a:lnTo>
                  <a:lnTo>
                    <a:pt x="0" y="448201"/>
                  </a:lnTo>
                  <a:close/>
                </a:path>
              </a:pathLst>
            </a:custGeom>
            <a:solidFill>
              <a:srgbClr val="1E3770"/>
            </a:solidFill>
            <a:ln>
              <a:noFill/>
            </a:ln>
          </p:spPr>
        </p:sp>
        <p:sp>
          <p:nvSpPr>
            <p:cNvPr id="88" name="Google Shape;88;p1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9625" tIns="39625" rIns="39625" bIns="39625" anchor="ctr" anchorCtr="0">
              <a:noAutofit/>
            </a:bodyPr>
            <a:lstStyle/>
            <a:p>
              <a:pPr marL="0" marR="0" lvl="0" indent="0" algn="ctr" rtl="0">
                <a:lnSpc>
                  <a:spcPct val="132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145" y="1645170"/>
            <a:ext cx="6262075" cy="329405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>
            <a:off x="5502891" y="6486208"/>
            <a:ext cx="38673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99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b="0" i="0" u="none" strike="noStrike" cap="none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9 de marzo de 2023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7826182" y="2718212"/>
            <a:ext cx="2889916" cy="19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lvl="0" algn="ctr">
              <a:buSzPts val="2500"/>
            </a:pPr>
            <a:r>
              <a:rPr lang="es-MX" sz="2800" dirty="0" smtClean="0">
                <a:solidFill>
                  <a:srgbClr val="FAFAFA"/>
                </a:solidFill>
                <a:latin typeface="Calibri"/>
                <a:ea typeface="Calibri"/>
                <a:cs typeface="Calibri"/>
                <a:sym typeface="Calibri"/>
              </a:rPr>
              <a:t>Socialización de la Plataforma Nacional de Transparencia </a:t>
            </a:r>
            <a:endParaRPr sz="2800" b="0" i="0" u="none" strike="noStrike" cap="none" dirty="0">
              <a:solidFill>
                <a:srgbClr val="FAFAF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553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2"/>
          <p:cNvSpPr/>
          <p:nvPr/>
        </p:nvSpPr>
        <p:spPr>
          <a:xfrm>
            <a:off x="0" y="-87450"/>
            <a:ext cx="5664600" cy="7032900"/>
          </a:xfrm>
          <a:prstGeom prst="rect">
            <a:avLst/>
          </a:prstGeom>
          <a:solidFill>
            <a:srgbClr val="0F43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22"/>
          <p:cNvSpPr/>
          <p:nvPr/>
        </p:nvSpPr>
        <p:spPr>
          <a:xfrm>
            <a:off x="1562850" y="283850"/>
            <a:ext cx="10754700" cy="658800"/>
          </a:xfrm>
          <a:prstGeom prst="rect">
            <a:avLst/>
          </a:prstGeom>
          <a:solidFill>
            <a:srgbClr val="315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22"/>
          <p:cNvSpPr txBox="1"/>
          <p:nvPr/>
        </p:nvSpPr>
        <p:spPr>
          <a:xfrm>
            <a:off x="1885675" y="388525"/>
            <a:ext cx="7979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¿Qué datos de la PNT les pueden servir?</a:t>
            </a:r>
            <a:endParaRPr sz="2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22"/>
          <p:cNvSpPr txBox="1"/>
          <p:nvPr/>
        </p:nvSpPr>
        <p:spPr>
          <a:xfrm>
            <a:off x="567150" y="1956725"/>
            <a:ext cx="423960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</a:pPr>
            <a:r>
              <a:rPr lang="es" sz="18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Saber la relación de los </a:t>
            </a:r>
            <a:r>
              <a:rPr lang="es" sz="18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contratos de construcción </a:t>
            </a:r>
            <a:r>
              <a:rPr lang="es" sz="18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realizados en el Estado de </a:t>
            </a:r>
            <a:r>
              <a:rPr lang="es" sz="18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Durango.</a:t>
            </a:r>
            <a:endParaRPr sz="18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</a:pPr>
            <a:r>
              <a:rPr lang="es" sz="15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5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</a:pPr>
            <a:endParaRPr sz="15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7" name="Google Shape;567;p22"/>
          <p:cNvSpPr txBox="1"/>
          <p:nvPr/>
        </p:nvSpPr>
        <p:spPr>
          <a:xfrm>
            <a:off x="1611064" y="1140150"/>
            <a:ext cx="2139300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9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</a:pPr>
            <a:r>
              <a:rPr lang="es" sz="28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Ejemplo </a:t>
            </a:r>
            <a:r>
              <a:rPr lang="es" sz="2800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sz="1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22"/>
          <p:cNvSpPr txBox="1"/>
          <p:nvPr/>
        </p:nvSpPr>
        <p:spPr>
          <a:xfrm>
            <a:off x="5664600" y="976225"/>
            <a:ext cx="6439200" cy="6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500" b="1" i="0" u="none" strike="noStrike" cap="none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rPr>
              <a:t>Se realizó la consulta en información pública de la PNT, en Art. 65, fracción XXIX-A de las obligaciones comunes de Durango:</a:t>
            </a:r>
            <a:endParaRPr sz="1500" b="1" i="0" u="none" strike="noStrike" cap="none">
              <a:solidFill>
                <a:srgbClr val="1E1E1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69" name="Google Shape;56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0800" y="1606348"/>
            <a:ext cx="6363038" cy="57152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oogle Shape;398;p15"/>
          <p:cNvGrpSpPr/>
          <p:nvPr/>
        </p:nvGrpSpPr>
        <p:grpSpPr>
          <a:xfrm>
            <a:off x="153368" y="3083276"/>
            <a:ext cx="5398935" cy="3559600"/>
            <a:chOff x="-116892" y="2324151"/>
            <a:chExt cx="5398935" cy="3559600"/>
          </a:xfrm>
        </p:grpSpPr>
        <p:pic>
          <p:nvPicPr>
            <p:cNvPr id="26" name="Google Shape;399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116892" y="3378025"/>
              <a:ext cx="5398935" cy="2505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400;p15"/>
            <p:cNvPicPr preferRelativeResize="0"/>
            <p:nvPr/>
          </p:nvPicPr>
          <p:blipFill rotWithShape="1">
            <a:blip r:embed="rId5">
              <a:alphaModFix/>
            </a:blip>
            <a:srcRect l="1176" t="13214" r="2429" b="62216"/>
            <a:stretch/>
          </p:blipFill>
          <p:spPr>
            <a:xfrm>
              <a:off x="-116892" y="2324151"/>
              <a:ext cx="5398935" cy="10387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Elipse 1"/>
          <p:cNvSpPr/>
          <p:nvPr/>
        </p:nvSpPr>
        <p:spPr>
          <a:xfrm>
            <a:off x="410630" y="4167011"/>
            <a:ext cx="1318525" cy="11265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656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3"/>
          <p:cNvSpPr/>
          <p:nvPr/>
        </p:nvSpPr>
        <p:spPr>
          <a:xfrm>
            <a:off x="0" y="0"/>
            <a:ext cx="5109300" cy="7032900"/>
          </a:xfrm>
          <a:prstGeom prst="rect">
            <a:avLst/>
          </a:prstGeom>
          <a:solidFill>
            <a:srgbClr val="0F43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23"/>
          <p:cNvSpPr/>
          <p:nvPr/>
        </p:nvSpPr>
        <p:spPr>
          <a:xfrm>
            <a:off x="1510800" y="295100"/>
            <a:ext cx="10775100" cy="658800"/>
          </a:xfrm>
          <a:prstGeom prst="rect">
            <a:avLst/>
          </a:prstGeom>
          <a:solidFill>
            <a:srgbClr val="315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23"/>
          <p:cNvSpPr txBox="1"/>
          <p:nvPr/>
        </p:nvSpPr>
        <p:spPr>
          <a:xfrm>
            <a:off x="534875" y="1728125"/>
            <a:ext cx="43719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Solicitar información de </a:t>
            </a:r>
            <a:r>
              <a:rPr lang="e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proyectos de obra civil, estudios previos</a:t>
            </a:r>
            <a:r>
              <a:rPr lang="e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 justificación de la obra; así como  </a:t>
            </a:r>
            <a:r>
              <a:rPr lang="e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detalles de construcción de la obra.</a:t>
            </a:r>
            <a:endParaRPr sz="18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7" name="Google Shape;577;p23"/>
          <p:cNvSpPr txBox="1"/>
          <p:nvPr/>
        </p:nvSpPr>
        <p:spPr>
          <a:xfrm>
            <a:off x="1648771" y="1140150"/>
            <a:ext cx="2139300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9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</a:pPr>
            <a:r>
              <a:rPr lang="es" sz="28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Ejemplo </a:t>
            </a:r>
            <a:r>
              <a:rPr lang="es" sz="2800" b="0" i="0" u="none" strike="noStrike" cap="none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B1</a:t>
            </a:r>
            <a:endParaRPr sz="28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5" name="Google Shape;595;p23"/>
          <p:cNvSpPr txBox="1"/>
          <p:nvPr/>
        </p:nvSpPr>
        <p:spPr>
          <a:xfrm>
            <a:off x="1885675" y="388525"/>
            <a:ext cx="7979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¿Qué datos de la PNT les pueden servir?</a:t>
            </a:r>
            <a:endParaRPr sz="2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23"/>
          <p:cNvSpPr txBox="1"/>
          <p:nvPr/>
        </p:nvSpPr>
        <p:spPr>
          <a:xfrm>
            <a:off x="5414100" y="1030100"/>
            <a:ext cx="50307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500" b="1" i="0" u="none" strike="noStrike" cap="none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rPr>
              <a:t>Se hizo una solicitud de información pública a la instituciones de su interés</a:t>
            </a:r>
            <a:endParaRPr sz="1400" b="1" i="0" u="none" strike="noStrike" cap="none">
              <a:solidFill>
                <a:srgbClr val="1E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7" name="Google Shape;59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1700" y="1863500"/>
            <a:ext cx="6854099" cy="42736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oogle Shape;398;p15"/>
          <p:cNvGrpSpPr/>
          <p:nvPr/>
        </p:nvGrpSpPr>
        <p:grpSpPr>
          <a:xfrm>
            <a:off x="1" y="3149179"/>
            <a:ext cx="5109300" cy="3559600"/>
            <a:chOff x="-116892" y="2324151"/>
            <a:chExt cx="5398935" cy="3559600"/>
          </a:xfrm>
        </p:grpSpPr>
        <p:pic>
          <p:nvPicPr>
            <p:cNvPr id="27" name="Google Shape;399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116892" y="3378025"/>
              <a:ext cx="5398935" cy="2505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400;p15"/>
            <p:cNvPicPr preferRelativeResize="0"/>
            <p:nvPr/>
          </p:nvPicPr>
          <p:blipFill rotWithShape="1">
            <a:blip r:embed="rId5">
              <a:alphaModFix/>
            </a:blip>
            <a:srcRect l="1176" t="13214" r="2429" b="62216"/>
            <a:stretch/>
          </p:blipFill>
          <p:spPr>
            <a:xfrm>
              <a:off x="-116892" y="2324151"/>
              <a:ext cx="5398935" cy="10387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" name="Elipse 28"/>
          <p:cNvSpPr/>
          <p:nvPr/>
        </p:nvSpPr>
        <p:spPr>
          <a:xfrm>
            <a:off x="1885675" y="4243118"/>
            <a:ext cx="1318525" cy="11265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491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4"/>
          <p:cNvSpPr/>
          <p:nvPr/>
        </p:nvSpPr>
        <p:spPr>
          <a:xfrm>
            <a:off x="0" y="-76200"/>
            <a:ext cx="5332200" cy="7032900"/>
          </a:xfrm>
          <a:prstGeom prst="rect">
            <a:avLst/>
          </a:prstGeom>
          <a:solidFill>
            <a:srgbClr val="0F43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24"/>
          <p:cNvSpPr/>
          <p:nvPr/>
        </p:nvSpPr>
        <p:spPr>
          <a:xfrm>
            <a:off x="1510800" y="295100"/>
            <a:ext cx="10775100" cy="658800"/>
          </a:xfrm>
          <a:prstGeom prst="rect">
            <a:avLst/>
          </a:prstGeom>
          <a:solidFill>
            <a:srgbClr val="315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24"/>
          <p:cNvSpPr txBox="1"/>
          <p:nvPr/>
        </p:nvSpPr>
        <p:spPr>
          <a:xfrm>
            <a:off x="5756750" y="1129713"/>
            <a:ext cx="43386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500" b="1" i="0" u="none" strike="noStrike" cap="none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rPr>
              <a:t>Se hizo una solicitud de información pública a la instituciones de su interés</a:t>
            </a:r>
            <a:endParaRPr sz="1400" b="1" i="0" u="none" strike="noStrike" cap="none">
              <a:solidFill>
                <a:srgbClr val="1E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24"/>
          <p:cNvSpPr txBox="1"/>
          <p:nvPr/>
        </p:nvSpPr>
        <p:spPr>
          <a:xfrm>
            <a:off x="279814" y="2506826"/>
            <a:ext cx="4593000" cy="263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Solicitar el directorio de </a:t>
            </a:r>
            <a:r>
              <a:rPr lang="es" sz="18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proyectos </a:t>
            </a:r>
            <a:r>
              <a:rPr lang="es" sz="18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relacionados con la </a:t>
            </a:r>
            <a:r>
              <a:rPr lang="es" sz="18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construcción </a:t>
            </a:r>
            <a:r>
              <a:rPr lang="es" sz="18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 parques y jardines</a:t>
            </a:r>
            <a:endParaRPr sz="18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</a:pPr>
            <a:r>
              <a:rPr lang="es" sz="15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¿Cómo lo hago?</a:t>
            </a:r>
            <a:endParaRPr sz="15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</a:pPr>
            <a:r>
              <a:rPr lang="es" sz="15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5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335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</a:pPr>
            <a:r>
              <a:rPr lang="es" sz="15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Realizar una o varias solicitudes de información a las instituciones que consideren puedan tener los datos, archivos o documentos</a:t>
            </a:r>
            <a:endParaRPr sz="15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2" name="Google Shape;622;p24"/>
          <p:cNvSpPr txBox="1"/>
          <p:nvPr/>
        </p:nvSpPr>
        <p:spPr>
          <a:xfrm>
            <a:off x="1408574" y="1435442"/>
            <a:ext cx="2139300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9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</a:pPr>
            <a:r>
              <a:rPr lang="es" sz="28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Ejemplo </a:t>
            </a:r>
            <a:r>
              <a:rPr lang="es" sz="2800" b="0" i="0" u="none" strike="noStrike" cap="none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B2</a:t>
            </a:r>
            <a:endParaRPr sz="28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23" name="Google Shape;62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4600" y="1793164"/>
            <a:ext cx="6547476" cy="5674437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24"/>
          <p:cNvSpPr txBox="1"/>
          <p:nvPr/>
        </p:nvSpPr>
        <p:spPr>
          <a:xfrm>
            <a:off x="1885675" y="388525"/>
            <a:ext cx="7979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¿Qué datos de la PNT les pueden servir?</a:t>
            </a:r>
            <a:endParaRPr sz="2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635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5"/>
          <p:cNvSpPr/>
          <p:nvPr/>
        </p:nvSpPr>
        <p:spPr>
          <a:xfrm>
            <a:off x="0" y="-76200"/>
            <a:ext cx="5109300" cy="7032900"/>
          </a:xfrm>
          <a:prstGeom prst="rect">
            <a:avLst/>
          </a:prstGeom>
          <a:solidFill>
            <a:srgbClr val="0F43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25"/>
          <p:cNvSpPr/>
          <p:nvPr/>
        </p:nvSpPr>
        <p:spPr>
          <a:xfrm>
            <a:off x="1510800" y="295100"/>
            <a:ext cx="10775100" cy="658800"/>
          </a:xfrm>
          <a:prstGeom prst="rect">
            <a:avLst/>
          </a:prstGeom>
          <a:solidFill>
            <a:srgbClr val="315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25"/>
          <p:cNvSpPr txBox="1"/>
          <p:nvPr/>
        </p:nvSpPr>
        <p:spPr>
          <a:xfrm>
            <a:off x="494000" y="2718429"/>
            <a:ext cx="4317300" cy="3127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</a:pPr>
            <a:r>
              <a:rPr lang="es" sz="18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Nombre de los </a:t>
            </a:r>
            <a:r>
              <a:rPr lang="es" sz="18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despachos, bufetes y Colegios de arquitectos </a:t>
            </a:r>
            <a:r>
              <a:rPr lang="es" sz="18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que tienen </a:t>
            </a:r>
            <a:r>
              <a:rPr lang="es" sz="18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relación </a:t>
            </a:r>
            <a:r>
              <a:rPr lang="es" sz="18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 el</a:t>
            </a:r>
            <a:endParaRPr sz="18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</a:pPr>
            <a:r>
              <a:rPr lang="es" sz="18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gobierno del</a:t>
            </a:r>
            <a:r>
              <a:rPr lang="es" sz="18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Estado</a:t>
            </a:r>
            <a:endParaRPr sz="18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</a:pPr>
            <a:endParaRPr sz="15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</a:pPr>
            <a:r>
              <a:rPr lang="es" sz="15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¿Cómo lo hago?</a:t>
            </a:r>
            <a:endParaRPr sz="15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</a:pPr>
            <a:r>
              <a:rPr lang="es" sz="15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5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335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</a:pPr>
            <a:r>
              <a:rPr lang="es" sz="15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Realizar una o varias solicitudes de información a las instituciones que consideren puedan tener los datos, archivos o documentos</a:t>
            </a:r>
            <a:endParaRPr sz="15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2" name="Google Shape;632;p25"/>
          <p:cNvSpPr txBox="1"/>
          <p:nvPr/>
        </p:nvSpPr>
        <p:spPr>
          <a:xfrm>
            <a:off x="5411175" y="1030100"/>
            <a:ext cx="48708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500" b="1" i="0" u="none" strike="noStrike" cap="none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rPr>
              <a:t>Se hizo una solicitud de información pública a la instituciones de su interés</a:t>
            </a:r>
            <a:endParaRPr sz="1400" b="1" i="0" u="none" strike="noStrike" cap="none">
              <a:solidFill>
                <a:srgbClr val="1E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25"/>
          <p:cNvSpPr txBox="1"/>
          <p:nvPr/>
        </p:nvSpPr>
        <p:spPr>
          <a:xfrm>
            <a:off x="1583000" y="1320818"/>
            <a:ext cx="2139300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9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</a:pPr>
            <a:r>
              <a:rPr lang="es" sz="28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Ejemplo </a:t>
            </a:r>
            <a:r>
              <a:rPr lang="es" sz="2800" b="0" i="0" u="none" strike="noStrike" cap="none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B3</a:t>
            </a:r>
            <a:endParaRPr sz="1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1" name="Google Shape;65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7900" y="1617877"/>
            <a:ext cx="6694175" cy="5567424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25"/>
          <p:cNvSpPr txBox="1"/>
          <p:nvPr/>
        </p:nvSpPr>
        <p:spPr>
          <a:xfrm>
            <a:off x="1885675" y="388525"/>
            <a:ext cx="7979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¿Qué datos de la PNT les pueden servir?</a:t>
            </a:r>
            <a:endParaRPr sz="2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25"/>
          <p:cNvSpPr/>
          <p:nvPr/>
        </p:nvSpPr>
        <p:spPr>
          <a:xfrm>
            <a:off x="8934250" y="5018524"/>
            <a:ext cx="2966100" cy="922800"/>
          </a:xfrm>
          <a:prstGeom prst="wedgeRoundRectCallout">
            <a:avLst>
              <a:gd name="adj1" fmla="val 18649"/>
              <a:gd name="adj2" fmla="val 64527"/>
              <a:gd name="adj3" fmla="val 0"/>
            </a:avLst>
          </a:prstGeom>
          <a:noFill/>
          <a:ln w="38100" cap="flat" cmpd="sng">
            <a:solidFill>
              <a:srgbClr val="A703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4" name="Google Shape;65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37960" y="5116113"/>
            <a:ext cx="2752947" cy="658800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25"/>
          <p:cNvSpPr txBox="1"/>
          <p:nvPr/>
        </p:nvSpPr>
        <p:spPr>
          <a:xfrm>
            <a:off x="9037950" y="5690875"/>
            <a:ext cx="2753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700" b="1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rPr>
              <a:t>Estatus de la SAI al 6 de julio de 2022: En proceso</a:t>
            </a:r>
            <a:endParaRPr sz="700" b="1" i="0" u="none" strike="noStrike" cap="none">
              <a:solidFill>
                <a:srgbClr val="1E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568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3" name="Google Shape;913;p35"/>
          <p:cNvPicPr preferRelativeResize="0"/>
          <p:nvPr/>
        </p:nvPicPr>
        <p:blipFill rotWithShape="1">
          <a:blip r:embed="rId3">
            <a:alphaModFix/>
          </a:blip>
          <a:srcRect t="44206" r="82641" b="4275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35"/>
          <p:cNvSpPr/>
          <p:nvPr/>
        </p:nvSpPr>
        <p:spPr>
          <a:xfrm>
            <a:off x="1168421" y="2913777"/>
            <a:ext cx="9215475" cy="1133949"/>
          </a:xfrm>
          <a:custGeom>
            <a:avLst/>
            <a:gdLst/>
            <a:ahLst/>
            <a:cxnLst/>
            <a:rect l="l" t="t" r="r" b="b"/>
            <a:pathLst>
              <a:path w="3635296" h="448201" extrusionOk="0">
                <a:moveTo>
                  <a:pt x="0" y="0"/>
                </a:moveTo>
                <a:lnTo>
                  <a:pt x="3635296" y="0"/>
                </a:lnTo>
                <a:lnTo>
                  <a:pt x="3635296" y="448201"/>
                </a:lnTo>
                <a:lnTo>
                  <a:pt x="0" y="448201"/>
                </a:lnTo>
                <a:close/>
              </a:path>
            </a:pathLst>
          </a:custGeom>
          <a:solidFill>
            <a:srgbClr val="1E3770"/>
          </a:solidFill>
          <a:ln>
            <a:noFill/>
          </a:ln>
        </p:spPr>
      </p:sp>
      <p:grpSp>
        <p:nvGrpSpPr>
          <p:cNvPr id="915" name="Google Shape;915;p35"/>
          <p:cNvGrpSpPr/>
          <p:nvPr/>
        </p:nvGrpSpPr>
        <p:grpSpPr>
          <a:xfrm>
            <a:off x="8304781" y="-75713"/>
            <a:ext cx="7774432" cy="7761834"/>
            <a:chOff x="0" y="0"/>
            <a:chExt cx="812800" cy="812800"/>
          </a:xfrm>
        </p:grpSpPr>
        <p:sp>
          <p:nvSpPr>
            <p:cNvPr id="916" name="Google Shape;916;p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E3770"/>
            </a:solidFill>
            <a:ln>
              <a:noFill/>
            </a:ln>
          </p:spPr>
        </p:sp>
        <p:sp>
          <p:nvSpPr>
            <p:cNvPr id="917" name="Google Shape;917;p35"/>
            <p:cNvSpPr txBox="1"/>
            <p:nvPr/>
          </p:nvSpPr>
          <p:spPr>
            <a:xfrm>
              <a:off x="139700" y="111125"/>
              <a:ext cx="533400" cy="56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9625" tIns="39625" rIns="39625" bIns="39625" anchor="ctr" anchorCtr="0">
              <a:noAutofit/>
            </a:bodyPr>
            <a:lstStyle/>
            <a:p>
              <a:pPr marL="0" marR="0" lvl="0" indent="0" algn="ctr" rtl="0">
                <a:lnSpc>
                  <a:spcPct val="132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4" name="Google Shape;924;p35"/>
          <p:cNvSpPr txBox="1"/>
          <p:nvPr/>
        </p:nvSpPr>
        <p:spPr>
          <a:xfrm>
            <a:off x="112535" y="3234461"/>
            <a:ext cx="12155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" sz="32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¿Qué pasa cuando se niega el derecho a </a:t>
            </a:r>
            <a:r>
              <a:rPr lang="es" sz="3200" b="1" i="0" u="none" strike="noStrike" cap="none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saber, ?</a:t>
            </a:r>
            <a:endParaRPr sz="32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4329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2" name="Google Shape;932;p36"/>
          <p:cNvGrpSpPr/>
          <p:nvPr/>
        </p:nvGrpSpPr>
        <p:grpSpPr>
          <a:xfrm>
            <a:off x="1289136" y="154104"/>
            <a:ext cx="9354491" cy="2130005"/>
            <a:chOff x="0" y="-28575"/>
            <a:chExt cx="3689698" cy="841500"/>
          </a:xfrm>
        </p:grpSpPr>
        <p:sp>
          <p:nvSpPr>
            <p:cNvPr id="933" name="Google Shape;933;p36"/>
            <p:cNvSpPr/>
            <p:nvPr/>
          </p:nvSpPr>
          <p:spPr>
            <a:xfrm>
              <a:off x="0" y="0"/>
              <a:ext cx="3689698" cy="364526"/>
            </a:xfrm>
            <a:custGeom>
              <a:avLst/>
              <a:gdLst/>
              <a:ahLst/>
              <a:cxnLst/>
              <a:rect l="l" t="t" r="r" b="b"/>
              <a:pathLst>
                <a:path w="3689698" h="364526" extrusionOk="0">
                  <a:moveTo>
                    <a:pt x="0" y="0"/>
                  </a:moveTo>
                  <a:lnTo>
                    <a:pt x="3689698" y="0"/>
                  </a:lnTo>
                  <a:lnTo>
                    <a:pt x="3689698" y="364526"/>
                  </a:lnTo>
                  <a:lnTo>
                    <a:pt x="0" y="364526"/>
                  </a:lnTo>
                  <a:close/>
                </a:path>
              </a:pathLst>
            </a:custGeom>
            <a:solidFill>
              <a:srgbClr val="173358"/>
            </a:solidFill>
            <a:ln>
              <a:noFill/>
            </a:ln>
          </p:spPr>
        </p:sp>
        <p:sp>
          <p:nvSpPr>
            <p:cNvPr id="934" name="Google Shape;934;p3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9625" tIns="39625" rIns="39625" bIns="39625" anchor="ctr" anchorCtr="0">
              <a:noAutofit/>
            </a:bodyPr>
            <a:lstStyle/>
            <a:p>
              <a:pPr marL="0" marR="0" lvl="0" indent="0" algn="ctr" rtl="0">
                <a:lnSpc>
                  <a:spcPct val="132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6" name="Google Shape;936;p36"/>
          <p:cNvSpPr txBox="1"/>
          <p:nvPr/>
        </p:nvSpPr>
        <p:spPr>
          <a:xfrm>
            <a:off x="1769088" y="410738"/>
            <a:ext cx="8004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" sz="3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Causas que vulneran el derecho a saber</a:t>
            </a:r>
            <a:endParaRPr sz="3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7" name="Google Shape;937;p36"/>
          <p:cNvSpPr txBox="1"/>
          <p:nvPr/>
        </p:nvSpPr>
        <p:spPr>
          <a:xfrm>
            <a:off x="378941" y="1382525"/>
            <a:ext cx="11187834" cy="538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s" sz="14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 clasificación de la información.</a:t>
            </a:r>
            <a:endParaRPr sz="14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s" sz="14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 declaración de inexistencia de información;</a:t>
            </a:r>
            <a:endParaRPr sz="14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s" sz="14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 declaración de incompetencia por el sujeto obligado;</a:t>
            </a:r>
            <a:endParaRPr sz="14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s" sz="14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 entrega de información incompleta;</a:t>
            </a:r>
            <a:endParaRPr sz="14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s" sz="14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 entrega de información que no corresponda con lo solicitado;</a:t>
            </a:r>
            <a:endParaRPr sz="14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s" sz="14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 falta de respuesta a una solicitud de acceso a la información.</a:t>
            </a:r>
            <a:endParaRPr sz="14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s" sz="14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 entrega de información en una modalidad o formato distinto al solicitado;</a:t>
            </a:r>
            <a:endParaRPr sz="14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s" sz="14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 entrega o puesta a disposición de información en un formato incomprensible.</a:t>
            </a:r>
            <a:endParaRPr sz="14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s" sz="14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Los costos o tiempos de entrega de la información.</a:t>
            </a:r>
            <a:endParaRPr sz="14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s" sz="14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 falta de trámite a una solicitud;</a:t>
            </a:r>
            <a:endParaRPr sz="14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s" sz="14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 negativa a permitir la consulta directa de la </a:t>
            </a:r>
            <a:r>
              <a:rPr lang="es" sz="1400" b="0" i="0" u="none" strike="noStrike" cap="none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información</a:t>
            </a:r>
          </a:p>
          <a:p>
            <a:pPr marL="457200" indent="-3429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s-MX" sz="1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s" sz="1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falta, deficiencia o insuficiencia de fundamentación </a:t>
            </a:r>
            <a:r>
              <a:rPr lang="es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 </a:t>
            </a:r>
            <a:r>
              <a:rPr lang="es" sz="140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motivación;</a:t>
            </a:r>
            <a:endParaRPr lang="es" sz="1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429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s-MX" sz="1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s" sz="1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orientación a un trámite en específico </a:t>
            </a:r>
          </a:p>
          <a:p>
            <a:pPr marL="457200" indent="-3429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es-MX" sz="1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s" sz="1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inconformidad con las razones que motivan una prórroga </a:t>
            </a:r>
            <a:endParaRPr sz="1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66404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349845015"/>
              </p:ext>
            </p:extLst>
          </p:nvPr>
        </p:nvGraphicFramePr>
        <p:xfrm>
          <a:off x="2167418" y="1559927"/>
          <a:ext cx="7606270" cy="5137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9" name="Google Shape;932;p36"/>
          <p:cNvGrpSpPr/>
          <p:nvPr/>
        </p:nvGrpSpPr>
        <p:grpSpPr>
          <a:xfrm>
            <a:off x="1289136" y="154104"/>
            <a:ext cx="9354491" cy="2130005"/>
            <a:chOff x="0" y="-28575"/>
            <a:chExt cx="3689698" cy="841500"/>
          </a:xfrm>
        </p:grpSpPr>
        <p:sp>
          <p:nvSpPr>
            <p:cNvPr id="30" name="Google Shape;933;p36"/>
            <p:cNvSpPr/>
            <p:nvPr/>
          </p:nvSpPr>
          <p:spPr>
            <a:xfrm>
              <a:off x="0" y="0"/>
              <a:ext cx="3689698" cy="364526"/>
            </a:xfrm>
            <a:custGeom>
              <a:avLst/>
              <a:gdLst/>
              <a:ahLst/>
              <a:cxnLst/>
              <a:rect l="l" t="t" r="r" b="b"/>
              <a:pathLst>
                <a:path w="3689698" h="364526" extrusionOk="0">
                  <a:moveTo>
                    <a:pt x="0" y="0"/>
                  </a:moveTo>
                  <a:lnTo>
                    <a:pt x="3689698" y="0"/>
                  </a:lnTo>
                  <a:lnTo>
                    <a:pt x="3689698" y="364526"/>
                  </a:lnTo>
                  <a:lnTo>
                    <a:pt x="0" y="364526"/>
                  </a:lnTo>
                  <a:close/>
                </a:path>
              </a:pathLst>
            </a:custGeom>
            <a:solidFill>
              <a:srgbClr val="173358"/>
            </a:solidFill>
            <a:ln>
              <a:noFill/>
            </a:ln>
          </p:spPr>
        </p:sp>
        <p:sp>
          <p:nvSpPr>
            <p:cNvPr id="31" name="Google Shape;934;p3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9625" tIns="39625" rIns="39625" bIns="39625" anchor="ctr" anchorCtr="0">
              <a:noAutofit/>
            </a:bodyPr>
            <a:lstStyle/>
            <a:p>
              <a:pPr marL="0" marR="0" lvl="0" indent="0" algn="ctr" rtl="0">
                <a:lnSpc>
                  <a:spcPct val="132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Google Shape;936;p36"/>
          <p:cNvSpPr txBox="1"/>
          <p:nvPr/>
        </p:nvSpPr>
        <p:spPr>
          <a:xfrm>
            <a:off x="1769088" y="410738"/>
            <a:ext cx="8004600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" sz="36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Plazos para la atención de solicitudes</a:t>
            </a:r>
            <a:endParaRPr sz="3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39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1"/>
          <p:cNvSpPr/>
          <p:nvPr/>
        </p:nvSpPr>
        <p:spPr>
          <a:xfrm>
            <a:off x="0" y="0"/>
            <a:ext cx="5109300" cy="7032900"/>
          </a:xfrm>
          <a:prstGeom prst="rect">
            <a:avLst/>
          </a:prstGeom>
          <a:solidFill>
            <a:srgbClr val="0F436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21"/>
          <p:cNvSpPr/>
          <p:nvPr/>
        </p:nvSpPr>
        <p:spPr>
          <a:xfrm>
            <a:off x="1510800" y="295100"/>
            <a:ext cx="10775100" cy="658800"/>
          </a:xfrm>
          <a:prstGeom prst="rect">
            <a:avLst/>
          </a:prstGeom>
          <a:solidFill>
            <a:srgbClr val="315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21"/>
          <p:cNvSpPr txBox="1"/>
          <p:nvPr/>
        </p:nvSpPr>
        <p:spPr>
          <a:xfrm>
            <a:off x="1885675" y="388525"/>
            <a:ext cx="7979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¿Qué datos de la PNT les pueden servir?</a:t>
            </a:r>
            <a:endParaRPr sz="2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21"/>
          <p:cNvSpPr txBox="1"/>
          <p:nvPr/>
        </p:nvSpPr>
        <p:spPr>
          <a:xfrm>
            <a:off x="447875" y="1956725"/>
            <a:ext cx="4371900" cy="298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Conocer los </a:t>
            </a:r>
            <a:r>
              <a:rPr lang="es" sz="18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requisitos </a:t>
            </a:r>
            <a:r>
              <a:rPr lang="es" sz="18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para obtener una </a:t>
            </a:r>
            <a:r>
              <a:rPr lang="es" sz="18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licencia </a:t>
            </a:r>
            <a:r>
              <a:rPr lang="es" sz="18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 </a:t>
            </a:r>
            <a:r>
              <a:rPr lang="es" sz="18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construcción </a:t>
            </a:r>
            <a:r>
              <a:rPr lang="es" sz="18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(comercial o industrial) en el municipio de Lerdo, Durango</a:t>
            </a:r>
            <a:endParaRPr sz="18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lang="es-MX" sz="1500" b="1" i="0" u="none" strike="noStrike" cap="none" dirty="0" smtClean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lang="es-MX" sz="15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>
              <a:buClr>
                <a:srgbClr val="000000"/>
              </a:buClr>
              <a:buSzPts val="1500"/>
            </a:pPr>
            <a:r>
              <a:rPr lang="es-MX" sz="1500" b="1" i="0" u="none" strike="noStrike" cap="none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¿Cómo lo hago?</a:t>
            </a:r>
          </a:p>
          <a:p>
            <a:pPr lvl="0" algn="just">
              <a:buClr>
                <a:srgbClr val="000000"/>
              </a:buClr>
              <a:buSzPts val="1500"/>
            </a:pPr>
            <a:r>
              <a:rPr lang="es-MX" sz="1500" b="1" i="0" u="none" strike="noStrike" cap="none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lvl="0" algn="just">
              <a:buClr>
                <a:srgbClr val="000000"/>
              </a:buClr>
              <a:buSzPts val="1500"/>
            </a:pPr>
            <a:endParaRPr lang="es-MX" sz="1500" b="0" i="0" u="none" strike="noStrike" cap="none" dirty="0" smtClean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3350" lvl="0" algn="just">
              <a:lnSpc>
                <a:spcPct val="115000"/>
              </a:lnSpc>
              <a:buClr>
                <a:schemeClr val="lt1"/>
              </a:buClr>
              <a:buSzPts val="1500"/>
            </a:pPr>
            <a:r>
              <a:rPr lang="es-MX" sz="1500" b="1" i="0" u="none" strike="noStrike" cap="none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Realizar la consulta en el buscador general.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9" name="Google Shape;539;p21"/>
          <p:cNvSpPr txBox="1"/>
          <p:nvPr/>
        </p:nvSpPr>
        <p:spPr>
          <a:xfrm>
            <a:off x="1547433" y="1140150"/>
            <a:ext cx="2139300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9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</a:pPr>
            <a:r>
              <a:rPr lang="es" sz="28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Ejemplo </a:t>
            </a:r>
            <a:r>
              <a:rPr lang="es" sz="2800" b="0" i="0" u="none" strike="noStrike" cap="none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sz="28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0" name="Google Shape;540;p21"/>
          <p:cNvSpPr txBox="1"/>
          <p:nvPr/>
        </p:nvSpPr>
        <p:spPr>
          <a:xfrm>
            <a:off x="5566500" y="976225"/>
            <a:ext cx="5109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500" b="1" i="0" u="none" strike="noStrike" cap="none">
                <a:solidFill>
                  <a:srgbClr val="1E1E1E"/>
                </a:solidFill>
                <a:latin typeface="Montserrat"/>
                <a:ea typeface="Montserrat"/>
                <a:cs typeface="Montserrat"/>
                <a:sym typeface="Montserrat"/>
              </a:rPr>
              <a:t>Se realizó la consulta en el buscador general: </a:t>
            </a:r>
            <a:endParaRPr sz="1500" b="1" i="0" u="none" strike="noStrike" cap="none">
              <a:solidFill>
                <a:srgbClr val="1E1E1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41" name="Google Shape;54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1700" y="1467925"/>
            <a:ext cx="6630226" cy="5352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36490" y="3256568"/>
            <a:ext cx="4339450" cy="37443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11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6"/>
          <p:cNvSpPr txBox="1"/>
          <p:nvPr/>
        </p:nvSpPr>
        <p:spPr>
          <a:xfrm>
            <a:off x="2322998" y="155860"/>
            <a:ext cx="7170000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" sz="3600" b="1" i="0" u="none" strike="noStrike" cap="none" dirty="0" smtClean="0">
                <a:solidFill>
                  <a:srgbClr val="0D1677"/>
                </a:solidFill>
                <a:latin typeface="Calibri"/>
                <a:ea typeface="Calibri"/>
                <a:cs typeface="Calibri"/>
                <a:sym typeface="Calibri"/>
              </a:rPr>
              <a:t>Buscadores Temáticos</a:t>
            </a:r>
            <a:endParaRPr sz="3600" b="1" i="0" u="none" strike="noStrike" cap="none" dirty="0">
              <a:solidFill>
                <a:srgbClr val="0D167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26"/>
          <p:cNvSpPr txBox="1"/>
          <p:nvPr/>
        </p:nvSpPr>
        <p:spPr>
          <a:xfrm>
            <a:off x="1659350" y="3532900"/>
            <a:ext cx="633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s" sz="2600" b="1" i="0" u="none" strike="noStrike" cap="none">
                <a:solidFill>
                  <a:srgbClr val="4C2369"/>
                </a:solidFill>
                <a:latin typeface="Roboto"/>
                <a:ea typeface="Roboto"/>
                <a:cs typeface="Roboto"/>
                <a:sym typeface="Roboto"/>
              </a:rPr>
              <a:t>Puesta en marcha de los Buscadores</a:t>
            </a:r>
            <a:endParaRPr sz="900" b="0" i="0" u="none" strike="noStrike" cap="none">
              <a:solidFill>
                <a:srgbClr val="4C23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26"/>
          <p:cNvSpPr txBox="1"/>
          <p:nvPr/>
        </p:nvSpPr>
        <p:spPr>
          <a:xfrm>
            <a:off x="1127733" y="2607983"/>
            <a:ext cx="9942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5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Artículo 64.</a:t>
            </a:r>
            <a:r>
              <a:rPr lang="es" sz="15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La página de inicio de los portales de Internet de los sujetos obligados tendrá un vínculo de acceso directo al sitio donde se encuentra la información pública a la que se refiere este Título, el cual </a:t>
            </a:r>
            <a:r>
              <a:rPr lang="es" sz="1500" b="1" i="0" u="none" strike="noStrike" cap="none">
                <a:solidFill>
                  <a:srgbClr val="A70379"/>
                </a:solidFill>
                <a:latin typeface="Montserrat"/>
                <a:ea typeface="Montserrat"/>
                <a:cs typeface="Montserrat"/>
                <a:sym typeface="Montserrat"/>
              </a:rPr>
              <a:t>deberá contar con un buscador. </a:t>
            </a:r>
            <a:endParaRPr sz="900" b="1" i="0" u="none" strike="noStrike" cap="none">
              <a:solidFill>
                <a:srgbClr val="A703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0" name="Google Shape;68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9367" y="4105265"/>
            <a:ext cx="6601400" cy="2489634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26"/>
          <p:cNvSpPr txBox="1"/>
          <p:nvPr/>
        </p:nvSpPr>
        <p:spPr>
          <a:xfrm>
            <a:off x="2020017" y="1350883"/>
            <a:ext cx="8195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5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Los buscadores son referenciados </a:t>
            </a:r>
            <a:r>
              <a:rPr lang="es" sz="15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 el artículo 64 de Ley General de Transparencia y Acceso a la Información Pública (LGTAIP) y permiten consultar de una forma sencilla información dentro del gran base de datos de información que comprende:  solicitudes de acceso, obligaciones de transparencia y recursos de revisión.</a:t>
            </a:r>
            <a:endParaRPr sz="15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82" name="Google Shape;682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00" y="4089500"/>
            <a:ext cx="5461115" cy="2597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513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29"/>
          <p:cNvSpPr txBox="1"/>
          <p:nvPr/>
        </p:nvSpPr>
        <p:spPr>
          <a:xfrm>
            <a:off x="2322998" y="155860"/>
            <a:ext cx="717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" sz="3600" b="1" i="0" u="none" strike="noStrike" cap="none">
                <a:solidFill>
                  <a:srgbClr val="0D1677"/>
                </a:solidFill>
                <a:latin typeface="Calibri"/>
                <a:ea typeface="Calibri"/>
                <a:cs typeface="Calibri"/>
                <a:sym typeface="Calibri"/>
              </a:rPr>
              <a:t>Ventajas de los Buscadores</a:t>
            </a:r>
            <a:endParaRPr sz="3600" b="1" i="0" u="none" strike="noStrike" cap="none">
              <a:solidFill>
                <a:srgbClr val="0D167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8" name="Google Shape;77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1666" y="2569917"/>
            <a:ext cx="3105781" cy="2911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2867" y="1186017"/>
            <a:ext cx="1028050" cy="1057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33983" y="3942317"/>
            <a:ext cx="1028050" cy="1028050"/>
          </a:xfrm>
          <a:prstGeom prst="rect">
            <a:avLst/>
          </a:prstGeom>
          <a:noFill/>
          <a:ln>
            <a:noFill/>
          </a:ln>
        </p:spPr>
      </p:pic>
      <p:sp>
        <p:nvSpPr>
          <p:cNvPr id="781" name="Google Shape;781;p29"/>
          <p:cNvSpPr txBox="1"/>
          <p:nvPr/>
        </p:nvSpPr>
        <p:spPr>
          <a:xfrm>
            <a:off x="5389950" y="1584759"/>
            <a:ext cx="4398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buscadores permiten encontrar la información de manera más rápida.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29"/>
          <p:cNvSpPr txBox="1"/>
          <p:nvPr/>
        </p:nvSpPr>
        <p:spPr>
          <a:xfrm>
            <a:off x="2282423" y="4007975"/>
            <a:ext cx="1674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" sz="2500" b="1" i="0" u="none" strike="noStrike" cap="none">
                <a:solidFill>
                  <a:srgbClr val="831C84"/>
                </a:solidFill>
                <a:latin typeface="Arial"/>
                <a:ea typeface="Arial"/>
                <a:cs typeface="Arial"/>
                <a:sym typeface="Arial"/>
              </a:rPr>
              <a:t>Filtros:</a:t>
            </a:r>
            <a:endParaRPr sz="900" b="1" i="0" u="none" strike="noStrike" cap="none">
              <a:solidFill>
                <a:srgbClr val="044D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29"/>
          <p:cNvSpPr txBox="1"/>
          <p:nvPr/>
        </p:nvSpPr>
        <p:spPr>
          <a:xfrm>
            <a:off x="2499950" y="4487800"/>
            <a:ext cx="4314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Permiten refinar los resultados obtenidos con lo que se pueden realizar comparaciones.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29"/>
          <p:cNvSpPr txBox="1"/>
          <p:nvPr/>
        </p:nvSpPr>
        <p:spPr>
          <a:xfrm>
            <a:off x="4458946" y="1355573"/>
            <a:ext cx="2358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lang="es" sz="4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3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29"/>
          <p:cNvSpPr txBox="1"/>
          <p:nvPr/>
        </p:nvSpPr>
        <p:spPr>
          <a:xfrm>
            <a:off x="1551820" y="4078642"/>
            <a:ext cx="7305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lang="es" sz="4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3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6" name="Google Shape;786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81050" y="2644292"/>
            <a:ext cx="1125283" cy="1125283"/>
          </a:xfrm>
          <a:prstGeom prst="rect">
            <a:avLst/>
          </a:prstGeom>
          <a:noFill/>
          <a:ln>
            <a:noFill/>
          </a:ln>
        </p:spPr>
      </p:pic>
      <p:sp>
        <p:nvSpPr>
          <p:cNvPr id="787" name="Google Shape;787;p29"/>
          <p:cNvSpPr txBox="1"/>
          <p:nvPr/>
        </p:nvSpPr>
        <p:spPr>
          <a:xfrm>
            <a:off x="1866687" y="2829225"/>
            <a:ext cx="4467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lang="es" sz="4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3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9"/>
          <p:cNvSpPr txBox="1"/>
          <p:nvPr/>
        </p:nvSpPr>
        <p:spPr>
          <a:xfrm>
            <a:off x="5705849" y="5385925"/>
            <a:ext cx="4278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" sz="2500" b="1" i="0" u="none" strike="noStrike" cap="none">
                <a:solidFill>
                  <a:srgbClr val="01372F"/>
                </a:solidFill>
                <a:latin typeface="Arial"/>
                <a:ea typeface="Arial"/>
                <a:cs typeface="Arial"/>
                <a:sym typeface="Arial"/>
              </a:rPr>
              <a:t>Acceso a la información</a:t>
            </a:r>
            <a:endParaRPr sz="900" b="1" i="0" u="none" strike="noStrike" cap="none">
              <a:solidFill>
                <a:srgbClr val="0137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29"/>
          <p:cNvSpPr txBox="1"/>
          <p:nvPr/>
        </p:nvSpPr>
        <p:spPr>
          <a:xfrm>
            <a:off x="5705850" y="5799500"/>
            <a:ext cx="5099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resultados pueden ser compartidos, impresos y exportado por lo que la facilidad con lo que se puede acceder a ellos.</a:t>
            </a:r>
            <a:endParaRPr sz="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29"/>
          <p:cNvSpPr/>
          <p:nvPr/>
        </p:nvSpPr>
        <p:spPr>
          <a:xfrm>
            <a:off x="4517450" y="5602950"/>
            <a:ext cx="1028100" cy="1028100"/>
          </a:xfrm>
          <a:prstGeom prst="ellipse">
            <a:avLst/>
          </a:prstGeom>
          <a:solidFill>
            <a:srgbClr val="01372F"/>
          </a:solidFill>
          <a:ln w="9525" cap="flat" cmpd="sng">
            <a:solidFill>
              <a:srgbClr val="0137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29"/>
          <p:cNvSpPr txBox="1"/>
          <p:nvPr/>
        </p:nvSpPr>
        <p:spPr>
          <a:xfrm>
            <a:off x="2670406" y="2455350"/>
            <a:ext cx="1674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" sz="2500" b="1" i="0" u="none" strike="noStrike" cap="none">
                <a:solidFill>
                  <a:srgbClr val="6B054E"/>
                </a:solidFill>
                <a:latin typeface="Arial"/>
                <a:ea typeface="Arial"/>
                <a:cs typeface="Arial"/>
                <a:sym typeface="Arial"/>
              </a:rPr>
              <a:t>Precisión:</a:t>
            </a:r>
            <a:endParaRPr sz="900" b="1" i="0" u="none" strike="noStrike" cap="none">
              <a:solidFill>
                <a:srgbClr val="6B05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9"/>
          <p:cNvSpPr txBox="1"/>
          <p:nvPr/>
        </p:nvSpPr>
        <p:spPr>
          <a:xfrm>
            <a:off x="2731333" y="2888767"/>
            <a:ext cx="44715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 utilizarlos la búsqueda se realiza de manera focalizada dentro de la temática de cada uno de los buscadores.</a:t>
            </a:r>
            <a:endParaRPr sz="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9"/>
          <p:cNvSpPr txBox="1"/>
          <p:nvPr/>
        </p:nvSpPr>
        <p:spPr>
          <a:xfrm>
            <a:off x="4806879" y="5739242"/>
            <a:ext cx="4467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lang="es" sz="49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3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29"/>
          <p:cNvSpPr txBox="1"/>
          <p:nvPr/>
        </p:nvSpPr>
        <p:spPr>
          <a:xfrm>
            <a:off x="5389956" y="1158251"/>
            <a:ext cx="1674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" sz="2500" b="1" i="0" u="none" strike="noStrike" cap="none">
                <a:solidFill>
                  <a:srgbClr val="007765"/>
                </a:solidFill>
                <a:latin typeface="Arial"/>
                <a:ea typeface="Arial"/>
                <a:cs typeface="Arial"/>
                <a:sym typeface="Arial"/>
              </a:rPr>
              <a:t>Velocidad:  </a:t>
            </a:r>
            <a:endParaRPr sz="900" b="1" i="0" u="none" strike="noStrike" cap="none">
              <a:solidFill>
                <a:srgbClr val="00776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690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/>
          <p:nvPr/>
        </p:nvSpPr>
        <p:spPr>
          <a:xfrm>
            <a:off x="1406750" y="247300"/>
            <a:ext cx="7517400" cy="6594300"/>
          </a:xfrm>
          <a:prstGeom prst="teardrop">
            <a:avLst>
              <a:gd name="adj" fmla="val 100000"/>
            </a:avLst>
          </a:prstGeom>
          <a:solidFill>
            <a:srgbClr val="0B33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"/>
          <p:cNvSpPr txBox="1"/>
          <p:nvPr/>
        </p:nvSpPr>
        <p:spPr>
          <a:xfrm>
            <a:off x="2251397" y="2597156"/>
            <a:ext cx="5630400" cy="153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44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Paradigma de la información</a:t>
            </a:r>
            <a:endParaRPr sz="4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015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Google Shape;799;p30"/>
          <p:cNvPicPr preferRelativeResize="0"/>
          <p:nvPr/>
        </p:nvPicPr>
        <p:blipFill rotWithShape="1">
          <a:blip r:embed="rId3">
            <a:alphaModFix/>
          </a:blip>
          <a:srcRect l="38" t="29836" r="446" b="1192"/>
          <a:stretch/>
        </p:blipFill>
        <p:spPr>
          <a:xfrm>
            <a:off x="234867" y="1930283"/>
            <a:ext cx="11437351" cy="4665932"/>
          </a:xfrm>
          <a:prstGeom prst="rect">
            <a:avLst/>
          </a:prstGeom>
          <a:noFill/>
          <a:ln>
            <a:noFill/>
          </a:ln>
        </p:spPr>
      </p:pic>
      <p:sp>
        <p:nvSpPr>
          <p:cNvPr id="817" name="Google Shape;817;p30"/>
          <p:cNvSpPr txBox="1"/>
          <p:nvPr/>
        </p:nvSpPr>
        <p:spPr>
          <a:xfrm>
            <a:off x="2322998" y="155860"/>
            <a:ext cx="7170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" sz="3600" b="1" i="0" u="none" strike="noStrike" cap="none" dirty="0">
                <a:solidFill>
                  <a:srgbClr val="0D1677"/>
                </a:solidFill>
                <a:latin typeface="Calibri"/>
                <a:ea typeface="Calibri"/>
                <a:cs typeface="Calibri"/>
                <a:sym typeface="Calibri"/>
              </a:rPr>
              <a:t>¿Dónde se encuentran los nuevos buscadores?</a:t>
            </a:r>
            <a:endParaRPr sz="3600" b="1" i="0" u="none" strike="noStrike" cap="none" dirty="0">
              <a:solidFill>
                <a:srgbClr val="0D167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8" name="Google Shape;818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219229">
            <a:off x="9345365" y="3399053"/>
            <a:ext cx="2696941" cy="1388925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Google Shape;819;p30"/>
          <p:cNvSpPr/>
          <p:nvPr/>
        </p:nvSpPr>
        <p:spPr>
          <a:xfrm>
            <a:off x="5806987" y="5262069"/>
            <a:ext cx="5918705" cy="1520669"/>
          </a:xfrm>
          <a:custGeom>
            <a:avLst/>
            <a:gdLst/>
            <a:ahLst/>
            <a:cxnLst/>
            <a:rect l="l" t="t" r="r" b="b"/>
            <a:pathLst>
              <a:path w="1913890" h="491728" extrusionOk="0">
                <a:moveTo>
                  <a:pt x="0" y="0"/>
                </a:moveTo>
                <a:lnTo>
                  <a:pt x="0" y="491728"/>
                </a:lnTo>
                <a:lnTo>
                  <a:pt x="1913890" y="491728"/>
                </a:lnTo>
                <a:lnTo>
                  <a:pt x="1913890" y="0"/>
                </a:lnTo>
                <a:lnTo>
                  <a:pt x="0" y="0"/>
                </a:lnTo>
                <a:close/>
                <a:moveTo>
                  <a:pt x="1852930" y="430768"/>
                </a:moveTo>
                <a:lnTo>
                  <a:pt x="59690" y="430768"/>
                </a:lnTo>
                <a:lnTo>
                  <a:pt x="59690" y="59690"/>
                </a:lnTo>
                <a:lnTo>
                  <a:pt x="1852930" y="59690"/>
                </a:lnTo>
                <a:lnTo>
                  <a:pt x="1852930" y="430768"/>
                </a:lnTo>
                <a:close/>
              </a:path>
            </a:pathLst>
          </a:custGeom>
          <a:solidFill>
            <a:srgbClr val="FF1616"/>
          </a:solidFill>
          <a:ln>
            <a:noFill/>
          </a:ln>
        </p:spPr>
      </p:sp>
      <p:sp>
        <p:nvSpPr>
          <p:cNvPr id="820" name="Google Shape;820;p30"/>
          <p:cNvSpPr/>
          <p:nvPr/>
        </p:nvSpPr>
        <p:spPr>
          <a:xfrm>
            <a:off x="2335643" y="1216893"/>
            <a:ext cx="7077965" cy="691801"/>
          </a:xfrm>
          <a:custGeom>
            <a:avLst/>
            <a:gdLst/>
            <a:ahLst/>
            <a:cxnLst/>
            <a:rect l="l" t="t" r="r" b="b"/>
            <a:pathLst>
              <a:path w="34952915" h="3416300" extrusionOk="0">
                <a:moveTo>
                  <a:pt x="20193419" y="0"/>
                </a:moveTo>
                <a:lnTo>
                  <a:pt x="993140" y="0"/>
                </a:lnTo>
                <a:lnTo>
                  <a:pt x="3810" y="1699260"/>
                </a:lnTo>
                <a:lnTo>
                  <a:pt x="0" y="1706880"/>
                </a:lnTo>
                <a:lnTo>
                  <a:pt x="993140" y="3416300"/>
                </a:lnTo>
                <a:lnTo>
                  <a:pt x="34952915" y="3416300"/>
                </a:lnTo>
                <a:lnTo>
                  <a:pt x="34952915" y="0"/>
                </a:lnTo>
                <a:lnTo>
                  <a:pt x="20193417" y="0"/>
                </a:lnTo>
                <a:close/>
                <a:moveTo>
                  <a:pt x="34927515" y="3390900"/>
                </a:moveTo>
                <a:lnTo>
                  <a:pt x="1007110" y="3390900"/>
                </a:lnTo>
                <a:lnTo>
                  <a:pt x="29210" y="1708150"/>
                </a:lnTo>
                <a:lnTo>
                  <a:pt x="1007110" y="25400"/>
                </a:lnTo>
                <a:lnTo>
                  <a:pt x="34927515" y="25400"/>
                </a:lnTo>
                <a:lnTo>
                  <a:pt x="34927515" y="3390900"/>
                </a:lnTo>
                <a:close/>
                <a:moveTo>
                  <a:pt x="20193419" y="177800"/>
                </a:moveTo>
                <a:lnTo>
                  <a:pt x="34775115" y="177800"/>
                </a:lnTo>
                <a:lnTo>
                  <a:pt x="34775115" y="3263900"/>
                </a:lnTo>
                <a:lnTo>
                  <a:pt x="1098550" y="3263900"/>
                </a:lnTo>
                <a:lnTo>
                  <a:pt x="201930" y="1720850"/>
                </a:lnTo>
                <a:lnTo>
                  <a:pt x="1098550" y="177800"/>
                </a:lnTo>
                <a:lnTo>
                  <a:pt x="20193417" y="177800"/>
                </a:lnTo>
                <a:close/>
              </a:path>
            </a:pathLst>
          </a:custGeom>
          <a:solidFill>
            <a:srgbClr val="7E5F8D"/>
          </a:solidFill>
          <a:ln>
            <a:noFill/>
          </a:ln>
        </p:spPr>
      </p:sp>
      <p:sp>
        <p:nvSpPr>
          <p:cNvPr id="821" name="Google Shape;821;p30"/>
          <p:cNvSpPr txBox="1"/>
          <p:nvPr/>
        </p:nvSpPr>
        <p:spPr>
          <a:xfrm>
            <a:off x="2629199" y="1405347"/>
            <a:ext cx="6519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1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HTTPS://WWW.PLATAFORMADETRANSPARENCIA.ORG.MX/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501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3" name="Google Shape;1263;p55"/>
          <p:cNvGrpSpPr/>
          <p:nvPr/>
        </p:nvGrpSpPr>
        <p:grpSpPr>
          <a:xfrm>
            <a:off x="1289136" y="154104"/>
            <a:ext cx="9354491" cy="2130005"/>
            <a:chOff x="0" y="-28575"/>
            <a:chExt cx="3689698" cy="841500"/>
          </a:xfrm>
        </p:grpSpPr>
        <p:sp>
          <p:nvSpPr>
            <p:cNvPr id="1264" name="Google Shape;1264;p55"/>
            <p:cNvSpPr/>
            <p:nvPr/>
          </p:nvSpPr>
          <p:spPr>
            <a:xfrm>
              <a:off x="0" y="0"/>
              <a:ext cx="3689698" cy="364526"/>
            </a:xfrm>
            <a:custGeom>
              <a:avLst/>
              <a:gdLst/>
              <a:ahLst/>
              <a:cxnLst/>
              <a:rect l="l" t="t" r="r" b="b"/>
              <a:pathLst>
                <a:path w="3689698" h="364526" extrusionOk="0">
                  <a:moveTo>
                    <a:pt x="0" y="0"/>
                  </a:moveTo>
                  <a:lnTo>
                    <a:pt x="3689698" y="0"/>
                  </a:lnTo>
                  <a:lnTo>
                    <a:pt x="3689698" y="364526"/>
                  </a:lnTo>
                  <a:lnTo>
                    <a:pt x="0" y="364526"/>
                  </a:lnTo>
                  <a:close/>
                </a:path>
              </a:pathLst>
            </a:custGeom>
            <a:solidFill>
              <a:srgbClr val="173358"/>
            </a:solidFill>
            <a:ln>
              <a:noFill/>
            </a:ln>
          </p:spPr>
        </p:sp>
        <p:sp>
          <p:nvSpPr>
            <p:cNvPr id="1265" name="Google Shape;1265;p55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9625" tIns="39625" rIns="39625" bIns="39625" anchor="ctr" anchorCtr="0">
              <a:noAutofit/>
            </a:bodyPr>
            <a:lstStyle/>
            <a:p>
              <a:pPr marL="0" marR="0" lvl="0" indent="0" algn="ctr" rtl="0">
                <a:lnSpc>
                  <a:spcPct val="132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7" name="Google Shape;1267;p55"/>
          <p:cNvGrpSpPr/>
          <p:nvPr/>
        </p:nvGrpSpPr>
        <p:grpSpPr>
          <a:xfrm>
            <a:off x="1582788" y="1831569"/>
            <a:ext cx="4055859" cy="4291306"/>
            <a:chOff x="3991928" y="3863754"/>
            <a:chExt cx="3007013" cy="3053441"/>
          </a:xfrm>
        </p:grpSpPr>
        <p:pic>
          <p:nvPicPr>
            <p:cNvPr id="1268" name="Google Shape;1268;p5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10191" y="3863754"/>
              <a:ext cx="1827173" cy="2204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9" name="Google Shape;1269;p5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991928" y="6292662"/>
              <a:ext cx="3007013" cy="6245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70" name="Google Shape;1270;p55" descr="Código QR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 t="23548" r="42012" b="16592"/>
          <a:stretch/>
        </p:blipFill>
        <p:spPr>
          <a:xfrm>
            <a:off x="6993833" y="2061655"/>
            <a:ext cx="3356124" cy="3464273"/>
          </a:xfrm>
          <a:prstGeom prst="rect">
            <a:avLst/>
          </a:prstGeom>
          <a:noFill/>
          <a:ln>
            <a:noFill/>
          </a:ln>
        </p:spPr>
      </p:pic>
      <p:sp>
        <p:nvSpPr>
          <p:cNvPr id="1271" name="Google Shape;1271;p55"/>
          <p:cNvSpPr txBox="1"/>
          <p:nvPr/>
        </p:nvSpPr>
        <p:spPr>
          <a:xfrm>
            <a:off x="1379370" y="410738"/>
            <a:ext cx="10932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¿Tienes alguna duda sobre el derecho a saber?</a:t>
            </a:r>
            <a:endParaRPr sz="3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902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22514" y="6282046"/>
            <a:ext cx="12806409" cy="40417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8"/>
          <p:cNvSpPr txBox="1"/>
          <p:nvPr/>
        </p:nvSpPr>
        <p:spPr>
          <a:xfrm>
            <a:off x="1505801" y="118047"/>
            <a:ext cx="8937394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" sz="3600" b="1" i="0" u="none" strike="noStrike" cap="none">
                <a:solidFill>
                  <a:srgbClr val="0D1677"/>
                </a:solidFill>
                <a:latin typeface="Calibri"/>
                <a:ea typeface="Calibri"/>
                <a:cs typeface="Calibri"/>
                <a:sym typeface="Calibri"/>
              </a:rPr>
              <a:t>Actividades de mexicanos en internet</a:t>
            </a:r>
            <a:endParaRPr sz="3600" b="1" i="0" u="none" strike="noStrike" cap="none">
              <a:solidFill>
                <a:srgbClr val="0D167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4964" y="983082"/>
            <a:ext cx="9909029" cy="530545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8"/>
          <p:cNvSpPr txBox="1"/>
          <p:nvPr/>
        </p:nvSpPr>
        <p:spPr>
          <a:xfrm>
            <a:off x="1505801" y="6288557"/>
            <a:ext cx="106863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Fuente: Asociación Mexicana de Internet, 2022</a:t>
            </a:r>
            <a:endParaRPr sz="15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875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3"/>
          <p:cNvGrpSpPr/>
          <p:nvPr/>
        </p:nvGrpSpPr>
        <p:grpSpPr>
          <a:xfrm>
            <a:off x="1018149" y="152118"/>
            <a:ext cx="11657824" cy="2130005"/>
            <a:chOff x="0" y="-28575"/>
            <a:chExt cx="4598203" cy="841500"/>
          </a:xfrm>
        </p:grpSpPr>
        <p:sp>
          <p:nvSpPr>
            <p:cNvPr id="341" name="Google Shape;341;p13"/>
            <p:cNvSpPr/>
            <p:nvPr/>
          </p:nvSpPr>
          <p:spPr>
            <a:xfrm>
              <a:off x="0" y="0"/>
              <a:ext cx="4598203" cy="364526"/>
            </a:xfrm>
            <a:custGeom>
              <a:avLst/>
              <a:gdLst/>
              <a:ahLst/>
              <a:cxnLst/>
              <a:rect l="l" t="t" r="r" b="b"/>
              <a:pathLst>
                <a:path w="4598203" h="364526" extrusionOk="0">
                  <a:moveTo>
                    <a:pt x="0" y="0"/>
                  </a:moveTo>
                  <a:lnTo>
                    <a:pt x="4598203" y="0"/>
                  </a:lnTo>
                  <a:lnTo>
                    <a:pt x="4598203" y="364526"/>
                  </a:lnTo>
                  <a:lnTo>
                    <a:pt x="0" y="364526"/>
                  </a:lnTo>
                  <a:close/>
                </a:path>
              </a:pathLst>
            </a:custGeom>
            <a:solidFill>
              <a:srgbClr val="173358"/>
            </a:solidFill>
            <a:ln>
              <a:noFill/>
            </a:ln>
          </p:spPr>
        </p:sp>
        <p:sp>
          <p:nvSpPr>
            <p:cNvPr id="342" name="Google Shape;342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9625" tIns="39625" rIns="39625" bIns="39625" anchor="ctr" anchorCtr="0">
              <a:noAutofit/>
            </a:bodyPr>
            <a:lstStyle/>
            <a:p>
              <a:pPr marL="0" marR="0" lvl="0" indent="0" algn="ctr" rtl="0">
                <a:lnSpc>
                  <a:spcPct val="132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5" name="Google Shape;345;p13"/>
          <p:cNvSpPr txBox="1"/>
          <p:nvPr/>
        </p:nvSpPr>
        <p:spPr>
          <a:xfrm>
            <a:off x="2488969" y="410738"/>
            <a:ext cx="8435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Acceso a la información y transparencia</a:t>
            </a:r>
            <a:endParaRPr sz="3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3"/>
          <p:cNvSpPr txBox="1"/>
          <p:nvPr/>
        </p:nvSpPr>
        <p:spPr>
          <a:xfrm>
            <a:off x="2488969" y="1471023"/>
            <a:ext cx="8874452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750"/>
              <a:buFont typeface="Arial"/>
              <a:buNone/>
            </a:pPr>
            <a:r>
              <a:rPr lang="e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México la </a:t>
            </a:r>
            <a:r>
              <a:rPr lang="es" sz="2000" b="1" i="0" u="none" strike="noStrike" cap="none" dirty="0">
                <a:solidFill>
                  <a:srgbClr val="971CA8"/>
                </a:solidFill>
                <a:latin typeface="Arial"/>
                <a:ea typeface="Arial"/>
                <a:cs typeface="Arial"/>
                <a:sym typeface="Arial"/>
              </a:rPr>
              <a:t>Ley General de Transparencia y Acceso a la Información </a:t>
            </a:r>
            <a:r>
              <a:rPr lang="es" sz="2000" b="1" i="0" u="none" strike="noStrike" cap="none" dirty="0" smtClean="0">
                <a:solidFill>
                  <a:srgbClr val="971CA8"/>
                </a:solidFill>
                <a:latin typeface="Arial"/>
                <a:ea typeface="Arial"/>
                <a:cs typeface="Arial"/>
                <a:sym typeface="Arial"/>
              </a:rPr>
              <a:t>Pública, así como las leyes locales</a:t>
            </a:r>
            <a:r>
              <a:rPr lang="es" sz="2000" b="1" i="0" u="none" strike="noStrike" cap="none" dirty="0" smtClean="0">
                <a:solidFill>
                  <a:srgbClr val="671C68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permite a cualquier persona </a:t>
            </a:r>
            <a:r>
              <a:rPr lang="e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consultar </a:t>
            </a:r>
            <a:r>
              <a:rPr lang="e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información pública de las instituciones públicas, llamadas por la ley Sujetos Obligados.</a:t>
            </a:r>
            <a:endParaRPr sz="20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7" name="Google Shape;347;p13"/>
          <p:cNvSpPr txBox="1"/>
          <p:nvPr/>
        </p:nvSpPr>
        <p:spPr>
          <a:xfrm>
            <a:off x="1359450" y="3068875"/>
            <a:ext cx="9703800" cy="1554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</a:t>
            </a:r>
            <a:r>
              <a:rPr lang="es" sz="2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Sujetos Obligados </a:t>
            </a:r>
            <a:r>
              <a:rPr lang="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deben hacer pública información sobre su quehacer a través de </a:t>
            </a:r>
            <a:r>
              <a:rPr lang="es" sz="2000" b="1" i="0" u="none" strike="noStrike" cap="none">
                <a:solidFill>
                  <a:srgbClr val="971CA8"/>
                </a:solidFill>
                <a:latin typeface="Arial"/>
                <a:ea typeface="Arial"/>
                <a:cs typeface="Arial"/>
                <a:sym typeface="Arial"/>
              </a:rPr>
              <a:t>obligaciones de transparencia </a:t>
            </a:r>
            <a:r>
              <a:rPr lang="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atender las </a:t>
            </a:r>
            <a:r>
              <a:rPr lang="es" sz="2000" b="1" i="0" u="none" strike="noStrike" cap="none">
                <a:solidFill>
                  <a:srgbClr val="971CA8"/>
                </a:solidFill>
                <a:latin typeface="Arial"/>
                <a:ea typeface="Arial"/>
                <a:cs typeface="Arial"/>
                <a:sym typeface="Arial"/>
              </a:rPr>
              <a:t>solicitudes de información </a:t>
            </a:r>
            <a:r>
              <a:rPr lang="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presenten las y los ciudadanos.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3"/>
          <p:cNvSpPr txBox="1"/>
          <p:nvPr/>
        </p:nvSpPr>
        <p:spPr>
          <a:xfrm>
            <a:off x="2056607" y="4600629"/>
            <a:ext cx="8143269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Cuando se vulnera el derecho a la información</a:t>
            </a:r>
            <a:r>
              <a:rPr lang="e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" sz="2000" b="1" i="0" u="none" strike="noStrike" cap="none">
                <a:solidFill>
                  <a:srgbClr val="971CA8"/>
                </a:solidFill>
                <a:latin typeface="Arial"/>
                <a:ea typeface="Arial"/>
                <a:cs typeface="Arial"/>
                <a:sym typeface="Arial"/>
              </a:rPr>
              <a:t>organismos garantes</a:t>
            </a:r>
            <a:r>
              <a:rPr lang="es" sz="2000" b="0" i="0" u="none" strike="noStrike" cap="none">
                <a:solidFill>
                  <a:srgbClr val="971CA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como el </a:t>
            </a:r>
            <a:r>
              <a:rPr lang="es" sz="2000" b="1" i="0" u="none" strike="noStrike" cap="none">
                <a:solidFill>
                  <a:srgbClr val="971CA8"/>
                </a:solidFill>
                <a:latin typeface="Arial"/>
                <a:ea typeface="Arial"/>
                <a:cs typeface="Arial"/>
                <a:sym typeface="Arial"/>
              </a:rPr>
              <a:t>INAI</a:t>
            </a:r>
            <a:r>
              <a:rPr lang="es" sz="2000" b="0" i="0" u="none" strike="noStrike" cap="none">
                <a:solidFill>
                  <a:srgbClr val="971CA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el Instituto Duranguense de Acceso a la Información Pública y Protección de Datos Personales </a:t>
            </a:r>
            <a:r>
              <a:rPr lang="e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(IDAIP) </a:t>
            </a:r>
            <a:r>
              <a:rPr lang="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intervienen para proteger los derechos. </a:t>
            </a:r>
            <a:endParaRPr sz="2000" b="0" i="0" u="none" strike="noStrike" cap="none">
              <a:solidFill>
                <a:srgbClr val="671C6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9" name="Google Shape;349;p13"/>
          <p:cNvGrpSpPr/>
          <p:nvPr/>
        </p:nvGrpSpPr>
        <p:grpSpPr>
          <a:xfrm>
            <a:off x="1669119" y="1667122"/>
            <a:ext cx="498916" cy="554092"/>
            <a:chOff x="0" y="0"/>
            <a:chExt cx="495300" cy="495300"/>
          </a:xfrm>
        </p:grpSpPr>
        <p:sp>
          <p:nvSpPr>
            <p:cNvPr id="350" name="Google Shape;350;p13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 extrusionOk="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8365B"/>
            </a:solidFill>
            <a:ln>
              <a:noFill/>
            </a:ln>
          </p:spPr>
          <p:txBody>
            <a:bodyPr spcFirstLastPara="1" wrap="square" lIns="71325" tIns="71325" rIns="71325" bIns="713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 extrusionOk="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546792"/>
            </a:solidFill>
            <a:ln>
              <a:noFill/>
            </a:ln>
          </p:spPr>
          <p:txBody>
            <a:bodyPr spcFirstLastPara="1" wrap="square" lIns="71325" tIns="71325" rIns="71325" bIns="713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2" name="Google Shape;352;p13"/>
          <p:cNvGrpSpPr/>
          <p:nvPr/>
        </p:nvGrpSpPr>
        <p:grpSpPr>
          <a:xfrm>
            <a:off x="1359450" y="4871210"/>
            <a:ext cx="498916" cy="554092"/>
            <a:chOff x="0" y="0"/>
            <a:chExt cx="495300" cy="495300"/>
          </a:xfrm>
        </p:grpSpPr>
        <p:sp>
          <p:nvSpPr>
            <p:cNvPr id="353" name="Google Shape;353;p13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 extrusionOk="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8365B"/>
            </a:solidFill>
            <a:ln>
              <a:noFill/>
            </a:ln>
          </p:spPr>
          <p:txBody>
            <a:bodyPr spcFirstLastPara="1" wrap="square" lIns="71325" tIns="71325" rIns="71325" bIns="713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 extrusionOk="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546792"/>
            </a:solidFill>
            <a:ln>
              <a:noFill/>
            </a:ln>
          </p:spPr>
          <p:txBody>
            <a:bodyPr spcFirstLastPara="1" wrap="square" lIns="71325" tIns="71325" rIns="71325" bIns="713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" name="Google Shape;355;p13"/>
          <p:cNvGrpSpPr/>
          <p:nvPr/>
        </p:nvGrpSpPr>
        <p:grpSpPr>
          <a:xfrm>
            <a:off x="790201" y="3151950"/>
            <a:ext cx="498916" cy="554092"/>
            <a:chOff x="0" y="0"/>
            <a:chExt cx="495300" cy="495300"/>
          </a:xfrm>
        </p:grpSpPr>
        <p:sp>
          <p:nvSpPr>
            <p:cNvPr id="356" name="Google Shape;356;p13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 extrusionOk="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8365B"/>
            </a:solidFill>
            <a:ln>
              <a:noFill/>
            </a:ln>
          </p:spPr>
          <p:txBody>
            <a:bodyPr spcFirstLastPara="1" wrap="square" lIns="71325" tIns="71325" rIns="71325" bIns="713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 extrusionOk="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546792"/>
            </a:solidFill>
            <a:ln>
              <a:noFill/>
            </a:ln>
          </p:spPr>
          <p:txBody>
            <a:bodyPr spcFirstLastPara="1" wrap="square" lIns="71325" tIns="71325" rIns="71325" bIns="713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788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4"/>
          <p:cNvSpPr/>
          <p:nvPr/>
        </p:nvSpPr>
        <p:spPr>
          <a:xfrm>
            <a:off x="1289136" y="226433"/>
            <a:ext cx="9354491" cy="922688"/>
          </a:xfrm>
          <a:custGeom>
            <a:avLst/>
            <a:gdLst/>
            <a:ahLst/>
            <a:cxnLst/>
            <a:rect l="l" t="t" r="r" b="b"/>
            <a:pathLst>
              <a:path w="3689698" h="364526" extrusionOk="0">
                <a:moveTo>
                  <a:pt x="0" y="0"/>
                </a:moveTo>
                <a:lnTo>
                  <a:pt x="3689698" y="0"/>
                </a:lnTo>
                <a:lnTo>
                  <a:pt x="3689698" y="364526"/>
                </a:lnTo>
                <a:lnTo>
                  <a:pt x="0" y="364526"/>
                </a:lnTo>
                <a:close/>
              </a:path>
            </a:pathLst>
          </a:custGeom>
          <a:solidFill>
            <a:srgbClr val="173358"/>
          </a:solidFill>
          <a:ln>
            <a:noFill/>
          </a:ln>
        </p:spPr>
      </p:sp>
      <p:sp>
        <p:nvSpPr>
          <p:cNvPr id="367" name="Google Shape;367;p14"/>
          <p:cNvSpPr txBox="1"/>
          <p:nvPr/>
        </p:nvSpPr>
        <p:spPr>
          <a:xfrm>
            <a:off x="1941203" y="410738"/>
            <a:ext cx="8852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¿Dónde puedo ejercer ese derecho?</a:t>
            </a:r>
            <a:endParaRPr sz="3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4"/>
          <p:cNvSpPr txBox="1"/>
          <p:nvPr/>
        </p:nvSpPr>
        <p:spPr>
          <a:xfrm>
            <a:off x="1941203" y="2212305"/>
            <a:ext cx="88524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e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una </a:t>
            </a:r>
            <a:r>
              <a:rPr lang="e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herramienta </a:t>
            </a:r>
            <a:r>
              <a:rPr lang="e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digital para garantizar el derecho a la información de las y los mexicanos:</a:t>
            </a:r>
            <a:endParaRPr sz="17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4"/>
          <p:cNvSpPr txBox="1"/>
          <p:nvPr/>
        </p:nvSpPr>
        <p:spPr>
          <a:xfrm>
            <a:off x="2230150" y="1369360"/>
            <a:ext cx="80133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Plataforma Nacional de Transparencia (PNT)</a:t>
            </a:r>
            <a:endParaRPr sz="27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0" name="Google Shape;37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8466" y="3967765"/>
            <a:ext cx="393781" cy="338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8355" y="4434000"/>
            <a:ext cx="393781" cy="338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8353" y="5394787"/>
            <a:ext cx="393781" cy="338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8353" y="5926364"/>
            <a:ext cx="393781" cy="338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8354" y="4928552"/>
            <a:ext cx="393781" cy="338996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14"/>
          <p:cNvSpPr txBox="1"/>
          <p:nvPr/>
        </p:nvSpPr>
        <p:spPr>
          <a:xfrm>
            <a:off x="2230150" y="3675568"/>
            <a:ext cx="7269600" cy="287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Permite ejercer tus derechos a </a:t>
            </a:r>
            <a:r>
              <a:rPr lang="e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distancia</a:t>
            </a:r>
            <a:r>
              <a:rPr lang="e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Garantiza el </a:t>
            </a:r>
            <a:r>
              <a:rPr lang="e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anonimato</a:t>
            </a:r>
            <a:r>
              <a:rPr lang="e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Puedes </a:t>
            </a:r>
            <a:r>
              <a:rPr lang="e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consultar</a:t>
            </a:r>
            <a:r>
              <a:rPr lang="e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información pública. 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 </a:t>
            </a:r>
            <a:r>
              <a:rPr lang="e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solicitudes </a:t>
            </a:r>
            <a:r>
              <a:rPr lang="e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información y de datos personales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Presentar </a:t>
            </a:r>
            <a:r>
              <a:rPr lang="e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inconformidades</a:t>
            </a:r>
            <a:r>
              <a:rPr lang="e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6" name="Google Shape;376;p14"/>
          <p:cNvPicPr preferRelativeResize="0"/>
          <p:nvPr/>
        </p:nvPicPr>
        <p:blipFill rotWithShape="1">
          <a:blip r:embed="rId4">
            <a:alphaModFix/>
          </a:blip>
          <a:srcRect b="22916"/>
          <a:stretch/>
        </p:blipFill>
        <p:spPr>
          <a:xfrm>
            <a:off x="7274033" y="2828427"/>
            <a:ext cx="6208616" cy="3436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718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5"/>
          <p:cNvSpPr/>
          <p:nvPr/>
        </p:nvSpPr>
        <p:spPr>
          <a:xfrm>
            <a:off x="-1" y="2488200"/>
            <a:ext cx="5120525" cy="4194900"/>
          </a:xfrm>
          <a:prstGeom prst="hexagon">
            <a:avLst>
              <a:gd name="adj" fmla="val 25000"/>
              <a:gd name="vf" fmla="val 115470"/>
            </a:avLst>
          </a:prstGeom>
          <a:noFill/>
          <a:ln w="38100" cap="flat" cmpd="sng">
            <a:solidFill>
              <a:srgbClr val="2354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8" name="Google Shape;398;p15"/>
          <p:cNvGrpSpPr/>
          <p:nvPr/>
        </p:nvGrpSpPr>
        <p:grpSpPr>
          <a:xfrm>
            <a:off x="5227876" y="2685805"/>
            <a:ext cx="6738286" cy="3504928"/>
            <a:chOff x="5023519" y="2593945"/>
            <a:chExt cx="6738286" cy="3504928"/>
          </a:xfrm>
        </p:grpSpPr>
        <p:pic>
          <p:nvPicPr>
            <p:cNvPr id="399" name="Google Shape;399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23519" y="3593147"/>
              <a:ext cx="6738284" cy="2505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0" name="Google Shape;400;p15"/>
            <p:cNvPicPr preferRelativeResize="0"/>
            <p:nvPr/>
          </p:nvPicPr>
          <p:blipFill rotWithShape="1">
            <a:blip r:embed="rId4">
              <a:alphaModFix/>
            </a:blip>
            <a:srcRect l="1176" t="13214" r="2429" b="62216"/>
            <a:stretch/>
          </p:blipFill>
          <p:spPr>
            <a:xfrm>
              <a:off x="5056470" y="2593945"/>
              <a:ext cx="6705335" cy="10387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1" name="Google Shape;401;p15"/>
          <p:cNvSpPr txBox="1"/>
          <p:nvPr/>
        </p:nvSpPr>
        <p:spPr>
          <a:xfrm>
            <a:off x="2949096" y="1225925"/>
            <a:ext cx="69801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1600" b="1" i="0" u="none" strike="noStrike" cap="none">
                <a:solidFill>
                  <a:srgbClr val="B1B3B4"/>
                </a:solidFill>
                <a:latin typeface="Arial"/>
                <a:ea typeface="Arial"/>
                <a:cs typeface="Arial"/>
                <a:sym typeface="Arial"/>
              </a:rPr>
              <a:t>DIRECCIÓN ELECTRÓNICA </a:t>
            </a:r>
            <a:r>
              <a:rPr lang="es" sz="2500" b="1" i="0" u="sng" strike="noStrike" cap="none">
                <a:solidFill>
                  <a:srgbClr val="C52293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https://www.plataformadetransparencia.org.mx/</a:t>
            </a:r>
            <a:r>
              <a:rPr lang="es" sz="2500" b="1" i="0" u="none" strike="noStrike" cap="none">
                <a:solidFill>
                  <a:srgbClr val="C5229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500" b="1" i="0" u="none" strike="noStrike" cap="none">
              <a:solidFill>
                <a:srgbClr val="C5229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5"/>
          <p:cNvSpPr txBox="1"/>
          <p:nvPr/>
        </p:nvSpPr>
        <p:spPr>
          <a:xfrm>
            <a:off x="578008" y="3038701"/>
            <a:ext cx="3736800" cy="30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PNT es un </a:t>
            </a:r>
            <a:r>
              <a:rPr lang="es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 público</a:t>
            </a:r>
            <a:r>
              <a:rPr lang="e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pertenece a todas y a todos los mexicanos. 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un </a:t>
            </a:r>
            <a:r>
              <a:rPr lang="es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espacio digital </a:t>
            </a:r>
            <a:r>
              <a:rPr lang="e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 las personas pueden pedir información a instituciones del gobierno y autoridades sin intermediarios. </a:t>
            </a: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15"/>
          <p:cNvSpPr txBox="1"/>
          <p:nvPr/>
        </p:nvSpPr>
        <p:spPr>
          <a:xfrm>
            <a:off x="2000100" y="410738"/>
            <a:ext cx="8475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" sz="3600" b="1" i="0" u="none" strike="noStrike" cap="none">
                <a:solidFill>
                  <a:srgbClr val="0B3357"/>
                </a:solidFill>
                <a:latin typeface="Calibri"/>
                <a:ea typeface="Calibri"/>
                <a:cs typeface="Calibri"/>
                <a:sym typeface="Calibri"/>
              </a:rPr>
              <a:t>La Plataforma Nacional de Transparencia</a:t>
            </a:r>
            <a:endParaRPr sz="3600" b="1" i="0" u="none" strike="noStrike" cap="none">
              <a:solidFill>
                <a:srgbClr val="0B33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351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6"/>
          <p:cNvSpPr txBox="1"/>
          <p:nvPr/>
        </p:nvSpPr>
        <p:spPr>
          <a:xfrm>
            <a:off x="1476823" y="1528249"/>
            <a:ext cx="61695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3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9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Ejerce tu derecho desde cualquier </a:t>
            </a:r>
            <a:r>
              <a:rPr lang="es" sz="19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dispositivo móvil.</a:t>
            </a:r>
            <a:endParaRPr sz="1900" b="1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6" name="Google Shape;426;p16"/>
          <p:cNvSpPr txBox="1"/>
          <p:nvPr/>
        </p:nvSpPr>
        <p:spPr>
          <a:xfrm>
            <a:off x="1494076" y="2249905"/>
            <a:ext cx="468180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3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7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 aplicación está disponible de forma gratuita en las tiendas </a:t>
            </a:r>
            <a:r>
              <a:rPr lang="es" sz="19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Google Play </a:t>
            </a:r>
            <a:r>
              <a:rPr lang="es" sz="17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</a:t>
            </a:r>
            <a:r>
              <a:rPr lang="es" sz="19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App Store</a:t>
            </a:r>
            <a:endParaRPr sz="1900" b="1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7" name="Google Shape;427;p16"/>
          <p:cNvSpPr txBox="1"/>
          <p:nvPr/>
        </p:nvSpPr>
        <p:spPr>
          <a:xfrm>
            <a:off x="1476821" y="4063953"/>
            <a:ext cx="6849900" cy="21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3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¿Qué funciones tiene?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46699" marR="0" lvl="0" indent="-34289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lang="es" sz="17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Generar y seguir solicitudes de información. </a:t>
            </a:r>
            <a:r>
              <a:rPr lang="es" sz="17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Pueden enviarse hasta 33 sujetos  obligados de manera simultánea.</a:t>
            </a:r>
            <a:endParaRPr sz="17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7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19087" marR="0" lvl="0" indent="-1777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" sz="17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2. Interposición y seguimiento a inconformidades.</a:t>
            </a:r>
            <a:endParaRPr sz="17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55600" marR="0" lvl="0" indent="-25241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03799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" sz="17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3. Búsqueda de obligaciones de transparencia.</a:t>
            </a:r>
            <a:endParaRPr sz="17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28" name="Google Shape;428;p16"/>
          <p:cNvGrpSpPr/>
          <p:nvPr/>
        </p:nvGrpSpPr>
        <p:grpSpPr>
          <a:xfrm>
            <a:off x="1350204" y="3101498"/>
            <a:ext cx="6276126" cy="825850"/>
            <a:chOff x="2445644" y="3077206"/>
            <a:chExt cx="6276126" cy="825850"/>
          </a:xfrm>
        </p:grpSpPr>
        <p:pic>
          <p:nvPicPr>
            <p:cNvPr id="429" name="Google Shape;429;p16"/>
            <p:cNvPicPr preferRelativeResize="0"/>
            <p:nvPr/>
          </p:nvPicPr>
          <p:blipFill rotWithShape="1">
            <a:blip r:embed="rId3">
              <a:alphaModFix/>
            </a:blip>
            <a:srcRect l="6219" t="26699" r="56563" b="26195"/>
            <a:stretch/>
          </p:blipFill>
          <p:spPr>
            <a:xfrm>
              <a:off x="7881548" y="3077206"/>
              <a:ext cx="840222" cy="825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0" name="Google Shape;430;p16"/>
            <p:cNvPicPr preferRelativeResize="0"/>
            <p:nvPr/>
          </p:nvPicPr>
          <p:blipFill rotWithShape="1">
            <a:blip r:embed="rId3">
              <a:alphaModFix/>
            </a:blip>
            <a:srcRect l="56808" t="26704" r="5970" b="26190"/>
            <a:stretch/>
          </p:blipFill>
          <p:spPr>
            <a:xfrm>
              <a:off x="6878070" y="3094270"/>
              <a:ext cx="921976" cy="7567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1" name="Google Shape;431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445644" y="3120383"/>
              <a:ext cx="4284919" cy="7157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2" name="Google Shape;432;p16"/>
          <p:cNvSpPr txBox="1"/>
          <p:nvPr/>
        </p:nvSpPr>
        <p:spPr>
          <a:xfrm>
            <a:off x="1885670" y="350513"/>
            <a:ext cx="9473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" sz="3600" b="1" i="0" u="none" strike="noStrike" cap="none">
                <a:solidFill>
                  <a:srgbClr val="0D1677"/>
                </a:solidFill>
                <a:latin typeface="Calibri"/>
                <a:ea typeface="Calibri"/>
                <a:cs typeface="Calibri"/>
                <a:sym typeface="Calibri"/>
              </a:rPr>
              <a:t>¡Ejerce el derecho desde tu teléfono!</a:t>
            </a:r>
            <a:endParaRPr sz="3600" b="1" i="0" u="none" strike="noStrike" cap="none">
              <a:solidFill>
                <a:srgbClr val="0D167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3" name="Google Shape;433;p16"/>
          <p:cNvGrpSpPr/>
          <p:nvPr/>
        </p:nvGrpSpPr>
        <p:grpSpPr>
          <a:xfrm>
            <a:off x="8471389" y="1149143"/>
            <a:ext cx="2926027" cy="5592930"/>
            <a:chOff x="0" y="-92923"/>
            <a:chExt cx="2620010" cy="5132070"/>
          </a:xfrm>
        </p:grpSpPr>
        <p:sp>
          <p:nvSpPr>
            <p:cNvPr id="434" name="Google Shape;434;p16"/>
            <p:cNvSpPr/>
            <p:nvPr/>
          </p:nvSpPr>
          <p:spPr>
            <a:xfrm>
              <a:off x="53340" y="-92923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 extrusionOk="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6"/>
            <p:cNvSpPr/>
            <p:nvPr/>
          </p:nvSpPr>
          <p:spPr>
            <a:xfrm>
              <a:off x="185420" y="37887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 extrusionOk="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l="-68" r="-47"/>
              </a:stretch>
            </a:blip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6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 extrusionOk="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6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 extrusionOk="0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 extrusionOk="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6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 extrusionOk="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 extrusionOk="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6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 extrusionOk="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797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p17"/>
          <p:cNvGrpSpPr/>
          <p:nvPr/>
        </p:nvGrpSpPr>
        <p:grpSpPr>
          <a:xfrm>
            <a:off x="1018149" y="152118"/>
            <a:ext cx="11066759" cy="2130005"/>
            <a:chOff x="0" y="-28575"/>
            <a:chExt cx="4598203" cy="841500"/>
          </a:xfrm>
        </p:grpSpPr>
        <p:sp>
          <p:nvSpPr>
            <p:cNvPr id="449" name="Google Shape;449;p17"/>
            <p:cNvSpPr/>
            <p:nvPr/>
          </p:nvSpPr>
          <p:spPr>
            <a:xfrm>
              <a:off x="0" y="0"/>
              <a:ext cx="4598203" cy="364526"/>
            </a:xfrm>
            <a:custGeom>
              <a:avLst/>
              <a:gdLst/>
              <a:ahLst/>
              <a:cxnLst/>
              <a:rect l="l" t="t" r="r" b="b"/>
              <a:pathLst>
                <a:path w="4598203" h="364526" extrusionOk="0">
                  <a:moveTo>
                    <a:pt x="0" y="0"/>
                  </a:moveTo>
                  <a:lnTo>
                    <a:pt x="4598203" y="0"/>
                  </a:lnTo>
                  <a:lnTo>
                    <a:pt x="4598203" y="364526"/>
                  </a:lnTo>
                  <a:lnTo>
                    <a:pt x="0" y="364526"/>
                  </a:lnTo>
                  <a:close/>
                </a:path>
              </a:pathLst>
            </a:custGeom>
            <a:solidFill>
              <a:srgbClr val="173358"/>
            </a:solidFill>
            <a:ln>
              <a:noFill/>
            </a:ln>
          </p:spPr>
        </p:sp>
        <p:sp>
          <p:nvSpPr>
            <p:cNvPr id="450" name="Google Shape;450;p1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9625" tIns="39625" rIns="39625" bIns="39625" anchor="ctr" anchorCtr="0">
              <a:noAutofit/>
            </a:bodyPr>
            <a:lstStyle/>
            <a:p>
              <a:pPr marL="0" marR="0" lvl="0" indent="0" algn="ctr" rtl="0">
                <a:lnSpc>
                  <a:spcPct val="132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3" name="Google Shape;453;p17"/>
          <p:cNvSpPr txBox="1"/>
          <p:nvPr/>
        </p:nvSpPr>
        <p:spPr>
          <a:xfrm>
            <a:off x="2148073" y="362838"/>
            <a:ext cx="76926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s" sz="3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¿A quién le puedo preguntar?</a:t>
            </a:r>
            <a:endParaRPr sz="35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4" name="Google Shape;454;p17"/>
          <p:cNvPicPr preferRelativeResize="0"/>
          <p:nvPr/>
        </p:nvPicPr>
        <p:blipFill rotWithShape="1">
          <a:blip r:embed="rId3">
            <a:alphaModFix/>
          </a:blip>
          <a:srcRect b="22916"/>
          <a:stretch/>
        </p:blipFill>
        <p:spPr>
          <a:xfrm>
            <a:off x="490276" y="0"/>
            <a:ext cx="10714473" cy="6788438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17"/>
          <p:cNvSpPr txBox="1"/>
          <p:nvPr/>
        </p:nvSpPr>
        <p:spPr>
          <a:xfrm>
            <a:off x="6068036" y="1596525"/>
            <a:ext cx="5136713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s" sz="22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8 mil 240 instituciones públicas </a:t>
            </a:r>
            <a:r>
              <a:rPr lang="e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todo el país, </a:t>
            </a:r>
            <a:r>
              <a:rPr lang="e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como: Gobierno </a:t>
            </a:r>
            <a:r>
              <a:rPr lang="e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Federal, Gobiernos Estatales, Presidencias Municipales, Organismos Autónomos, etcétera. 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762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19;p21"/>
          <p:cNvSpPr/>
          <p:nvPr/>
        </p:nvSpPr>
        <p:spPr>
          <a:xfrm>
            <a:off x="752919" y="385716"/>
            <a:ext cx="10775100" cy="658800"/>
          </a:xfrm>
          <a:prstGeom prst="rect">
            <a:avLst/>
          </a:prstGeom>
          <a:solidFill>
            <a:srgbClr val="315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537;p21"/>
          <p:cNvSpPr txBox="1"/>
          <p:nvPr/>
        </p:nvSpPr>
        <p:spPr>
          <a:xfrm>
            <a:off x="1127794" y="479141"/>
            <a:ext cx="7979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¿Qué datos de la PNT les pueden servir?</a:t>
            </a:r>
            <a:endParaRPr sz="2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538;p21"/>
          <p:cNvSpPr txBox="1"/>
          <p:nvPr/>
        </p:nvSpPr>
        <p:spPr>
          <a:xfrm>
            <a:off x="554966" y="1396552"/>
            <a:ext cx="10508449" cy="4542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2400" b="1" i="0" u="none" strike="noStrike" cap="none" dirty="0" smtClean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Existen </a:t>
            </a:r>
            <a:r>
              <a:rPr lang="es" sz="24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3 formas </a:t>
            </a:r>
            <a:r>
              <a:rPr lang="es" sz="2400" b="1" i="0" u="none" strike="noStrike" cap="none" dirty="0" smtClean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de obtener información en </a:t>
            </a:r>
            <a:r>
              <a:rPr lang="es" sz="24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la PNT</a:t>
            </a:r>
            <a:r>
              <a:rPr lang="es" sz="2400" b="1" i="0" u="none" strike="noStrike" cap="none" dirty="0" smtClean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2400" b="1" i="0" u="none" strike="noStrike" cap="none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2400" b="0" i="0" u="none" strike="noStrike" cap="none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7625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AutoNum type="arabicPeriod"/>
            </a:pPr>
            <a:r>
              <a:rPr lang="es" sz="2400" b="1" i="0" u="none" strike="noStrike" cap="none" dirty="0" smtClean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A. Consultar </a:t>
            </a:r>
            <a:r>
              <a:rPr lang="es" sz="24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información pública en la PNT (obligaciones de transparencia</a:t>
            </a:r>
            <a:r>
              <a:rPr lang="es" sz="2400" b="1" i="0" u="none" strike="noStrike" cap="none" dirty="0" smtClean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) </a:t>
            </a:r>
            <a:endParaRPr sz="2400" b="1" i="0" u="none" strike="noStrike" cap="none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2400" b="1" i="0" u="none" strike="noStrike" cap="none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7625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AutoNum type="arabicPeriod"/>
            </a:pPr>
            <a:r>
              <a:rPr lang="es" sz="2400" b="1" i="0" u="none" strike="noStrike" cap="none" dirty="0" smtClean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B. Realizar </a:t>
            </a:r>
            <a:r>
              <a:rPr lang="es" sz="24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una solicitud de </a:t>
            </a:r>
            <a:r>
              <a:rPr lang="es" sz="2400" b="1" i="0" u="none" strike="noStrike" cap="none" dirty="0" smtClean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información</a:t>
            </a:r>
          </a:p>
          <a:p>
            <a:pPr marL="47625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AutoNum type="arabicPeriod"/>
            </a:pPr>
            <a:endParaRPr lang="es" sz="2400" b="1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76250" indent="-342900" algn="just">
              <a:lnSpc>
                <a:spcPct val="115000"/>
              </a:lnSpc>
              <a:buClr>
                <a:schemeClr val="lt1"/>
              </a:buClr>
              <a:buSzPts val="1500"/>
              <a:buFont typeface="Arial"/>
              <a:buAutoNum type="arabicPeriod"/>
            </a:pPr>
            <a:r>
              <a:rPr lang="es-MX" sz="2400" b="1" i="0" u="none" strike="noStrike" cap="none" dirty="0" smtClean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C. Realizar la consulta en el buscador general.</a:t>
            </a:r>
          </a:p>
          <a:p>
            <a:pPr marL="47625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AutoNum type="arabicPeriod"/>
            </a:pPr>
            <a:endParaRPr sz="2400" b="0" i="0" u="none" strike="noStrike" cap="none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3764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TM04033921[[fn=Damasco]]</Template>
  <TotalTime>68</TotalTime>
  <Words>1131</Words>
  <Application>Microsoft Office PowerPoint</Application>
  <PresentationFormat>Panorámica</PresentationFormat>
  <Paragraphs>133</Paragraphs>
  <Slides>21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Montserrat</vt:lpstr>
      <vt:lpstr>Open Sans</vt:lpstr>
      <vt:lpstr>Roboto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Paulina Compean</dc:creator>
  <cp:lastModifiedBy>Secretaría Ejecutiva</cp:lastModifiedBy>
  <cp:revision>21</cp:revision>
  <dcterms:created xsi:type="dcterms:W3CDTF">2022-09-08T22:59:02Z</dcterms:created>
  <dcterms:modified xsi:type="dcterms:W3CDTF">2023-04-12T19:22:50Z</dcterms:modified>
</cp:coreProperties>
</file>