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02"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9" d="100"/>
          <a:sy n="69"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4C9D7B-A0AD-47C3-92B0-3ABFAB831248}" type="doc">
      <dgm:prSet loTypeId="urn:microsoft.com/office/officeart/2005/8/layout/hProcess9" loCatId="process" qsTypeId="urn:microsoft.com/office/officeart/2005/8/quickstyle/simple1" qsCatId="simple" csTypeId="urn:microsoft.com/office/officeart/2005/8/colors/colorful2" csCatId="colorful" phldr="1"/>
      <dgm:spPr/>
    </dgm:pt>
    <dgm:pt modelId="{EFF919C2-48C7-4BCE-8A3D-A0EE92D1C125}">
      <dgm:prSet phldrT="[Texto]" custT="1">
        <dgm:style>
          <a:lnRef idx="0">
            <a:schemeClr val="accent1"/>
          </a:lnRef>
          <a:fillRef idx="3">
            <a:schemeClr val="accent1"/>
          </a:fillRef>
          <a:effectRef idx="3">
            <a:schemeClr val="accent1"/>
          </a:effectRef>
          <a:fontRef idx="minor">
            <a:schemeClr val="lt1"/>
          </a:fontRef>
        </dgm:style>
      </dgm:prSet>
      <dgm:spPr/>
      <dgm:t>
        <a:bodyPr/>
        <a:lstStyle/>
        <a:p>
          <a:r>
            <a:rPr lang="es-MX" sz="1900" dirty="0"/>
            <a:t>SO envían listado de personas físicas y morales a OG</a:t>
          </a:r>
        </a:p>
      </dgm:t>
    </dgm:pt>
    <dgm:pt modelId="{36E760B2-256E-4B37-8579-9B66456369B3}" type="parTrans" cxnId="{0489899A-DEDF-4F40-B84D-498F7AD996B8}">
      <dgm:prSet/>
      <dgm:spPr/>
      <dgm:t>
        <a:bodyPr/>
        <a:lstStyle/>
        <a:p>
          <a:endParaRPr lang="es-MX"/>
        </a:p>
      </dgm:t>
    </dgm:pt>
    <dgm:pt modelId="{D5D86D44-E46A-4751-83DF-3330B9B58C4D}" type="sibTrans" cxnId="{0489899A-DEDF-4F40-B84D-498F7AD996B8}">
      <dgm:prSet/>
      <dgm:spPr/>
      <dgm:t>
        <a:bodyPr/>
        <a:lstStyle/>
        <a:p>
          <a:endParaRPr lang="es-MX"/>
        </a:p>
      </dgm:t>
    </dgm:pt>
    <dgm:pt modelId="{82BDEC2F-9363-4083-A98F-0C188621DE9A}">
      <dgm:prSet phldrT="[Texto]" custT="1">
        <dgm:style>
          <a:lnRef idx="0">
            <a:schemeClr val="accent5"/>
          </a:lnRef>
          <a:fillRef idx="3">
            <a:schemeClr val="accent5"/>
          </a:fillRef>
          <a:effectRef idx="3">
            <a:schemeClr val="accent5"/>
          </a:effectRef>
          <a:fontRef idx="minor">
            <a:schemeClr val="lt1"/>
          </a:fontRef>
        </dgm:style>
      </dgm:prSet>
      <dgm:spPr/>
      <dgm:t>
        <a:bodyPr/>
        <a:lstStyle/>
        <a:p>
          <a:r>
            <a:rPr lang="es-MX" sz="1900" dirty="0"/>
            <a:t>OG analiza y pondera:</a:t>
          </a:r>
        </a:p>
      </dgm:t>
    </dgm:pt>
    <dgm:pt modelId="{F83B4884-E00B-4613-A608-511DB260ABFB}" type="parTrans" cxnId="{EC9E87F0-F17A-4D81-8B59-03FAE1E5DB61}">
      <dgm:prSet/>
      <dgm:spPr/>
      <dgm:t>
        <a:bodyPr/>
        <a:lstStyle/>
        <a:p>
          <a:endParaRPr lang="es-MX"/>
        </a:p>
      </dgm:t>
    </dgm:pt>
    <dgm:pt modelId="{6B825027-BA49-4B33-B3D5-2E169788BDE3}" type="sibTrans" cxnId="{EC9E87F0-F17A-4D81-8B59-03FAE1E5DB61}">
      <dgm:prSet/>
      <dgm:spPr/>
      <dgm:t>
        <a:bodyPr/>
        <a:lstStyle/>
        <a:p>
          <a:endParaRPr lang="es-MX"/>
        </a:p>
      </dgm:t>
    </dgm:pt>
    <dgm:pt modelId="{0D94E154-5F13-4D5B-A859-75074A22A65B}">
      <dgm:prSet phldrT="[Texto]" custT="1"/>
      <dgm:spPr>
        <a:solidFill>
          <a:srgbClr val="2B815F"/>
        </a:solidFill>
      </dgm:spPr>
      <dgm:t>
        <a:bodyPr/>
        <a:lstStyle/>
        <a:p>
          <a:r>
            <a:rPr lang="es-MX" sz="1900" dirty="0"/>
            <a:t>OG </a:t>
          </a:r>
          <a:r>
            <a:rPr lang="es-MX" sz="1900" i="0" dirty="0"/>
            <a:t>determina </a:t>
          </a:r>
          <a:r>
            <a:rPr lang="es-MX" sz="1900" b="0" i="1" dirty="0"/>
            <a:t>Padrón de Personas físicas y morales sujetas a OT</a:t>
          </a:r>
        </a:p>
      </dgm:t>
    </dgm:pt>
    <dgm:pt modelId="{E8DFBFC3-495B-4593-A65E-991C16599D5A}" type="parTrans" cxnId="{60831382-B138-426E-A507-A270C55E6E50}">
      <dgm:prSet/>
      <dgm:spPr/>
      <dgm:t>
        <a:bodyPr/>
        <a:lstStyle/>
        <a:p>
          <a:endParaRPr lang="es-MX"/>
        </a:p>
      </dgm:t>
    </dgm:pt>
    <dgm:pt modelId="{1CC3C80E-DE94-458A-974F-9F9899A26F9B}" type="sibTrans" cxnId="{60831382-B138-426E-A507-A270C55E6E50}">
      <dgm:prSet/>
      <dgm:spPr/>
      <dgm:t>
        <a:bodyPr/>
        <a:lstStyle/>
        <a:p>
          <a:endParaRPr lang="es-MX"/>
        </a:p>
      </dgm:t>
    </dgm:pt>
    <dgm:pt modelId="{51C3BDF5-E75A-459E-9CE7-AC5F6A1458EC}" type="pres">
      <dgm:prSet presAssocID="{3D4C9D7B-A0AD-47C3-92B0-3ABFAB831248}" presName="CompostProcess" presStyleCnt="0">
        <dgm:presLayoutVars>
          <dgm:dir/>
          <dgm:resizeHandles val="exact"/>
        </dgm:presLayoutVars>
      </dgm:prSet>
      <dgm:spPr/>
    </dgm:pt>
    <dgm:pt modelId="{103CE7D2-894F-4087-A811-9E481DDEFFB4}" type="pres">
      <dgm:prSet presAssocID="{3D4C9D7B-A0AD-47C3-92B0-3ABFAB831248}" presName="arrow" presStyleLbl="bgShp" presStyleIdx="0" presStyleCnt="1" custLinFactNeighborX="-35870" custLinFactNeighborY="-15565"/>
      <dgm:spPr/>
    </dgm:pt>
    <dgm:pt modelId="{7C42B425-3240-4835-912C-669747509CB7}" type="pres">
      <dgm:prSet presAssocID="{3D4C9D7B-A0AD-47C3-92B0-3ABFAB831248}" presName="linearProcess" presStyleCnt="0"/>
      <dgm:spPr/>
    </dgm:pt>
    <dgm:pt modelId="{066A4838-007F-46CC-9BB3-7708B098F86A}" type="pres">
      <dgm:prSet presAssocID="{EFF919C2-48C7-4BCE-8A3D-A0EE92D1C125}" presName="textNode" presStyleLbl="node1" presStyleIdx="0" presStyleCnt="3">
        <dgm:presLayoutVars>
          <dgm:bulletEnabled val="1"/>
        </dgm:presLayoutVars>
      </dgm:prSet>
      <dgm:spPr/>
      <dgm:t>
        <a:bodyPr/>
        <a:lstStyle/>
        <a:p>
          <a:endParaRPr lang="es-MX"/>
        </a:p>
      </dgm:t>
    </dgm:pt>
    <dgm:pt modelId="{FDE19041-5C83-43A1-AE53-B248DB17B15C}" type="pres">
      <dgm:prSet presAssocID="{D5D86D44-E46A-4751-83DF-3330B9B58C4D}" presName="sibTrans" presStyleCnt="0"/>
      <dgm:spPr/>
    </dgm:pt>
    <dgm:pt modelId="{543504BE-4131-4825-9A03-70057CD9817D}" type="pres">
      <dgm:prSet presAssocID="{82BDEC2F-9363-4083-A98F-0C188621DE9A}" presName="textNode" presStyleLbl="node1" presStyleIdx="1" presStyleCnt="3">
        <dgm:presLayoutVars>
          <dgm:bulletEnabled val="1"/>
        </dgm:presLayoutVars>
      </dgm:prSet>
      <dgm:spPr/>
      <dgm:t>
        <a:bodyPr/>
        <a:lstStyle/>
        <a:p>
          <a:endParaRPr lang="es-MX"/>
        </a:p>
      </dgm:t>
    </dgm:pt>
    <dgm:pt modelId="{76073B1C-2458-4208-AB17-DEBA7A54F794}" type="pres">
      <dgm:prSet presAssocID="{6B825027-BA49-4B33-B3D5-2E169788BDE3}" presName="sibTrans" presStyleCnt="0"/>
      <dgm:spPr/>
    </dgm:pt>
    <dgm:pt modelId="{912304F1-DD28-4EE7-A367-C4375E520A3C}" type="pres">
      <dgm:prSet presAssocID="{0D94E154-5F13-4D5B-A859-75074A22A65B}" presName="textNode" presStyleLbl="node1" presStyleIdx="2" presStyleCnt="3">
        <dgm:presLayoutVars>
          <dgm:bulletEnabled val="1"/>
        </dgm:presLayoutVars>
      </dgm:prSet>
      <dgm:spPr/>
      <dgm:t>
        <a:bodyPr/>
        <a:lstStyle/>
        <a:p>
          <a:endParaRPr lang="es-MX"/>
        </a:p>
      </dgm:t>
    </dgm:pt>
  </dgm:ptLst>
  <dgm:cxnLst>
    <dgm:cxn modelId="{F24BD167-C1E0-49D7-B58F-2A0978397C96}" type="presOf" srcId="{82BDEC2F-9363-4083-A98F-0C188621DE9A}" destId="{543504BE-4131-4825-9A03-70057CD9817D}" srcOrd="0" destOrd="0" presId="urn:microsoft.com/office/officeart/2005/8/layout/hProcess9"/>
    <dgm:cxn modelId="{60831382-B138-426E-A507-A270C55E6E50}" srcId="{3D4C9D7B-A0AD-47C3-92B0-3ABFAB831248}" destId="{0D94E154-5F13-4D5B-A859-75074A22A65B}" srcOrd="2" destOrd="0" parTransId="{E8DFBFC3-495B-4593-A65E-991C16599D5A}" sibTransId="{1CC3C80E-DE94-458A-974F-9F9899A26F9B}"/>
    <dgm:cxn modelId="{FAE6D47F-06E9-4792-9583-726CBBFC3C14}" type="presOf" srcId="{3D4C9D7B-A0AD-47C3-92B0-3ABFAB831248}" destId="{51C3BDF5-E75A-459E-9CE7-AC5F6A1458EC}" srcOrd="0" destOrd="0" presId="urn:microsoft.com/office/officeart/2005/8/layout/hProcess9"/>
    <dgm:cxn modelId="{0489899A-DEDF-4F40-B84D-498F7AD996B8}" srcId="{3D4C9D7B-A0AD-47C3-92B0-3ABFAB831248}" destId="{EFF919C2-48C7-4BCE-8A3D-A0EE92D1C125}" srcOrd="0" destOrd="0" parTransId="{36E760B2-256E-4B37-8579-9B66456369B3}" sibTransId="{D5D86D44-E46A-4751-83DF-3330B9B58C4D}"/>
    <dgm:cxn modelId="{12255456-8CE4-4059-9B27-8EF8CD8C00ED}" type="presOf" srcId="{0D94E154-5F13-4D5B-A859-75074A22A65B}" destId="{912304F1-DD28-4EE7-A367-C4375E520A3C}" srcOrd="0" destOrd="0" presId="urn:microsoft.com/office/officeart/2005/8/layout/hProcess9"/>
    <dgm:cxn modelId="{EC9E87F0-F17A-4D81-8B59-03FAE1E5DB61}" srcId="{3D4C9D7B-A0AD-47C3-92B0-3ABFAB831248}" destId="{82BDEC2F-9363-4083-A98F-0C188621DE9A}" srcOrd="1" destOrd="0" parTransId="{F83B4884-E00B-4613-A608-511DB260ABFB}" sibTransId="{6B825027-BA49-4B33-B3D5-2E169788BDE3}"/>
    <dgm:cxn modelId="{2E0D27A7-0B32-4EBD-BC90-C169E7A6D1C8}" type="presOf" srcId="{EFF919C2-48C7-4BCE-8A3D-A0EE92D1C125}" destId="{066A4838-007F-46CC-9BB3-7708B098F86A}" srcOrd="0" destOrd="0" presId="urn:microsoft.com/office/officeart/2005/8/layout/hProcess9"/>
    <dgm:cxn modelId="{C3E80E6D-C3B1-4B09-AFA1-523533C8F1CD}" type="presParOf" srcId="{51C3BDF5-E75A-459E-9CE7-AC5F6A1458EC}" destId="{103CE7D2-894F-4087-A811-9E481DDEFFB4}" srcOrd="0" destOrd="0" presId="urn:microsoft.com/office/officeart/2005/8/layout/hProcess9"/>
    <dgm:cxn modelId="{172AF4C4-2E4F-423B-B044-DB710013B7A1}" type="presParOf" srcId="{51C3BDF5-E75A-459E-9CE7-AC5F6A1458EC}" destId="{7C42B425-3240-4835-912C-669747509CB7}" srcOrd="1" destOrd="0" presId="urn:microsoft.com/office/officeart/2005/8/layout/hProcess9"/>
    <dgm:cxn modelId="{11F18515-8C9B-47D6-9FEF-2AB8BC81D0E2}" type="presParOf" srcId="{7C42B425-3240-4835-912C-669747509CB7}" destId="{066A4838-007F-46CC-9BB3-7708B098F86A}" srcOrd="0" destOrd="0" presId="urn:microsoft.com/office/officeart/2005/8/layout/hProcess9"/>
    <dgm:cxn modelId="{718F0ADD-FC38-4575-948E-5AC48D1D74A8}" type="presParOf" srcId="{7C42B425-3240-4835-912C-669747509CB7}" destId="{FDE19041-5C83-43A1-AE53-B248DB17B15C}" srcOrd="1" destOrd="0" presId="urn:microsoft.com/office/officeart/2005/8/layout/hProcess9"/>
    <dgm:cxn modelId="{9CC9C481-DB16-44BC-A928-E520AC5B0609}" type="presParOf" srcId="{7C42B425-3240-4835-912C-669747509CB7}" destId="{543504BE-4131-4825-9A03-70057CD9817D}" srcOrd="2" destOrd="0" presId="urn:microsoft.com/office/officeart/2005/8/layout/hProcess9"/>
    <dgm:cxn modelId="{3A4CBA8A-B7AB-425A-AB84-1ECF4F6E3C80}" type="presParOf" srcId="{7C42B425-3240-4835-912C-669747509CB7}" destId="{76073B1C-2458-4208-AB17-DEBA7A54F794}" srcOrd="3" destOrd="0" presId="urn:microsoft.com/office/officeart/2005/8/layout/hProcess9"/>
    <dgm:cxn modelId="{5B72E0F9-1823-41CA-9CD3-E7FDC7E757E7}" type="presParOf" srcId="{7C42B425-3240-4835-912C-669747509CB7}" destId="{912304F1-DD28-4EE7-A367-C4375E520A3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935562-CDA3-4602-A54C-B951556C798C}" type="datetimeFigureOut">
              <a:rPr lang="es-MX" smtClean="0"/>
              <a:t>12/04/2023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2184A0-792E-49C8-BBFE-05F3A1DA9D1E}" type="slidenum">
              <a:rPr lang="es-MX" smtClean="0"/>
              <a:t>‹Nº›</a:t>
            </a:fld>
            <a:endParaRPr lang="es-MX"/>
          </a:p>
        </p:txBody>
      </p:sp>
    </p:spTree>
    <p:extLst>
      <p:ext uri="{BB962C8B-B14F-4D97-AF65-F5344CB8AC3E}">
        <p14:creationId xmlns:p14="http://schemas.microsoft.com/office/powerpoint/2010/main" val="427464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 name="Google Shape;83;p1: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38402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4D5C6677-DE95-47BC-AAAC-E0C93D829A55}" type="slidenum">
              <a:rPr lang="es-MX" smtClean="0"/>
              <a:t>46</a:t>
            </a:fld>
            <a:endParaRPr lang="es-MX"/>
          </a:p>
        </p:txBody>
      </p:sp>
    </p:spTree>
    <p:extLst>
      <p:ext uri="{BB962C8B-B14F-4D97-AF65-F5344CB8AC3E}">
        <p14:creationId xmlns:p14="http://schemas.microsoft.com/office/powerpoint/2010/main" val="3586316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B1707448-4090-4A35-AF1E-BF5F76F55453}" type="datetimeFigureOut">
              <a:rPr lang="es-MX" smtClean="0"/>
              <a:t>12/04/2023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B3983D6-9E97-4055-AB77-DE6D9289A310}" type="slidenum">
              <a:rPr lang="es-MX" smtClean="0"/>
              <a:t>‹Nº›</a:t>
            </a:fld>
            <a:endParaRPr lang="es-MX"/>
          </a:p>
        </p:txBody>
      </p:sp>
    </p:spTree>
    <p:extLst>
      <p:ext uri="{BB962C8B-B14F-4D97-AF65-F5344CB8AC3E}">
        <p14:creationId xmlns:p14="http://schemas.microsoft.com/office/powerpoint/2010/main" val="2658170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B1707448-4090-4A35-AF1E-BF5F76F55453}" type="datetimeFigureOut">
              <a:rPr lang="es-MX" smtClean="0"/>
              <a:t>12/04/2023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B3983D6-9E97-4055-AB77-DE6D9289A310}" type="slidenum">
              <a:rPr lang="es-MX" smtClean="0"/>
              <a:t>‹Nº›</a:t>
            </a:fld>
            <a:endParaRPr lang="es-MX"/>
          </a:p>
        </p:txBody>
      </p:sp>
    </p:spTree>
    <p:extLst>
      <p:ext uri="{BB962C8B-B14F-4D97-AF65-F5344CB8AC3E}">
        <p14:creationId xmlns:p14="http://schemas.microsoft.com/office/powerpoint/2010/main" val="3801006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B1707448-4090-4A35-AF1E-BF5F76F55453}" type="datetimeFigureOut">
              <a:rPr lang="es-MX" smtClean="0"/>
              <a:t>12/04/2023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B3983D6-9E97-4055-AB77-DE6D9289A310}" type="slidenum">
              <a:rPr lang="es-MX" smtClean="0"/>
              <a:t>‹Nº›</a:t>
            </a:fld>
            <a:endParaRPr lang="es-MX"/>
          </a:p>
        </p:txBody>
      </p:sp>
    </p:spTree>
    <p:extLst>
      <p:ext uri="{BB962C8B-B14F-4D97-AF65-F5344CB8AC3E}">
        <p14:creationId xmlns:p14="http://schemas.microsoft.com/office/powerpoint/2010/main" val="1885343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B1707448-4090-4A35-AF1E-BF5F76F55453}" type="datetimeFigureOut">
              <a:rPr lang="es-MX" smtClean="0"/>
              <a:t>12/04/2023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B3983D6-9E97-4055-AB77-DE6D9289A310}" type="slidenum">
              <a:rPr lang="es-MX" smtClean="0"/>
              <a:t>‹Nº›</a:t>
            </a:fld>
            <a:endParaRPr lang="es-MX"/>
          </a:p>
        </p:txBody>
      </p:sp>
    </p:spTree>
    <p:extLst>
      <p:ext uri="{BB962C8B-B14F-4D97-AF65-F5344CB8AC3E}">
        <p14:creationId xmlns:p14="http://schemas.microsoft.com/office/powerpoint/2010/main" val="2584329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B1707448-4090-4A35-AF1E-BF5F76F55453}" type="datetimeFigureOut">
              <a:rPr lang="es-MX" smtClean="0"/>
              <a:t>12/04/2023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B3983D6-9E97-4055-AB77-DE6D9289A310}" type="slidenum">
              <a:rPr lang="es-MX" smtClean="0"/>
              <a:t>‹Nº›</a:t>
            </a:fld>
            <a:endParaRPr lang="es-MX"/>
          </a:p>
        </p:txBody>
      </p:sp>
    </p:spTree>
    <p:extLst>
      <p:ext uri="{BB962C8B-B14F-4D97-AF65-F5344CB8AC3E}">
        <p14:creationId xmlns:p14="http://schemas.microsoft.com/office/powerpoint/2010/main" val="8112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B1707448-4090-4A35-AF1E-BF5F76F55453}" type="datetimeFigureOut">
              <a:rPr lang="es-MX" smtClean="0"/>
              <a:t>12/04/2023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B3983D6-9E97-4055-AB77-DE6D9289A310}" type="slidenum">
              <a:rPr lang="es-MX" smtClean="0"/>
              <a:t>‹Nº›</a:t>
            </a:fld>
            <a:endParaRPr lang="es-MX"/>
          </a:p>
        </p:txBody>
      </p:sp>
    </p:spTree>
    <p:extLst>
      <p:ext uri="{BB962C8B-B14F-4D97-AF65-F5344CB8AC3E}">
        <p14:creationId xmlns:p14="http://schemas.microsoft.com/office/powerpoint/2010/main" val="1189638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B1707448-4090-4A35-AF1E-BF5F76F55453}" type="datetimeFigureOut">
              <a:rPr lang="es-MX" smtClean="0"/>
              <a:t>12/04/2023</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DB3983D6-9E97-4055-AB77-DE6D9289A310}" type="slidenum">
              <a:rPr lang="es-MX" smtClean="0"/>
              <a:t>‹Nº›</a:t>
            </a:fld>
            <a:endParaRPr lang="es-MX"/>
          </a:p>
        </p:txBody>
      </p:sp>
    </p:spTree>
    <p:extLst>
      <p:ext uri="{BB962C8B-B14F-4D97-AF65-F5344CB8AC3E}">
        <p14:creationId xmlns:p14="http://schemas.microsoft.com/office/powerpoint/2010/main" val="3203547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B1707448-4090-4A35-AF1E-BF5F76F55453}" type="datetimeFigureOut">
              <a:rPr lang="es-MX" smtClean="0"/>
              <a:t>12/04/2023</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DB3983D6-9E97-4055-AB77-DE6D9289A310}" type="slidenum">
              <a:rPr lang="es-MX" smtClean="0"/>
              <a:t>‹Nº›</a:t>
            </a:fld>
            <a:endParaRPr lang="es-MX"/>
          </a:p>
        </p:txBody>
      </p:sp>
    </p:spTree>
    <p:extLst>
      <p:ext uri="{BB962C8B-B14F-4D97-AF65-F5344CB8AC3E}">
        <p14:creationId xmlns:p14="http://schemas.microsoft.com/office/powerpoint/2010/main" val="1282382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1707448-4090-4A35-AF1E-BF5F76F55453}" type="datetimeFigureOut">
              <a:rPr lang="es-MX" smtClean="0"/>
              <a:t>12/04/2023</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DB3983D6-9E97-4055-AB77-DE6D9289A310}" type="slidenum">
              <a:rPr lang="es-MX" smtClean="0"/>
              <a:t>‹Nº›</a:t>
            </a:fld>
            <a:endParaRPr lang="es-MX"/>
          </a:p>
        </p:txBody>
      </p:sp>
    </p:spTree>
    <p:extLst>
      <p:ext uri="{BB962C8B-B14F-4D97-AF65-F5344CB8AC3E}">
        <p14:creationId xmlns:p14="http://schemas.microsoft.com/office/powerpoint/2010/main" val="1937424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1707448-4090-4A35-AF1E-BF5F76F55453}" type="datetimeFigureOut">
              <a:rPr lang="es-MX" smtClean="0"/>
              <a:t>12/04/2023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B3983D6-9E97-4055-AB77-DE6D9289A310}" type="slidenum">
              <a:rPr lang="es-MX" smtClean="0"/>
              <a:t>‹Nº›</a:t>
            </a:fld>
            <a:endParaRPr lang="es-MX"/>
          </a:p>
        </p:txBody>
      </p:sp>
    </p:spTree>
    <p:extLst>
      <p:ext uri="{BB962C8B-B14F-4D97-AF65-F5344CB8AC3E}">
        <p14:creationId xmlns:p14="http://schemas.microsoft.com/office/powerpoint/2010/main" val="280311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1707448-4090-4A35-AF1E-BF5F76F55453}" type="datetimeFigureOut">
              <a:rPr lang="es-MX" smtClean="0"/>
              <a:t>12/04/2023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B3983D6-9E97-4055-AB77-DE6D9289A310}" type="slidenum">
              <a:rPr lang="es-MX" smtClean="0"/>
              <a:t>‹Nº›</a:t>
            </a:fld>
            <a:endParaRPr lang="es-MX"/>
          </a:p>
        </p:txBody>
      </p:sp>
    </p:spTree>
    <p:extLst>
      <p:ext uri="{BB962C8B-B14F-4D97-AF65-F5344CB8AC3E}">
        <p14:creationId xmlns:p14="http://schemas.microsoft.com/office/powerpoint/2010/main" val="799420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707448-4090-4A35-AF1E-BF5F76F55453}" type="datetimeFigureOut">
              <a:rPr lang="es-MX" smtClean="0"/>
              <a:t>12/04/2023</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983D6-9E97-4055-AB77-DE6D9289A310}" type="slidenum">
              <a:rPr lang="es-MX" smtClean="0"/>
              <a:t>‹Nº›</a:t>
            </a:fld>
            <a:endParaRPr lang="es-MX"/>
          </a:p>
        </p:txBody>
      </p:sp>
    </p:spTree>
    <p:extLst>
      <p:ext uri="{BB962C8B-B14F-4D97-AF65-F5344CB8AC3E}">
        <p14:creationId xmlns:p14="http://schemas.microsoft.com/office/powerpoint/2010/main" val="1683394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jpe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
          <p:cNvPicPr preferRelativeResize="0"/>
          <p:nvPr/>
        </p:nvPicPr>
        <p:blipFill rotWithShape="1">
          <a:blip r:embed="rId3">
            <a:alphaModFix/>
          </a:blip>
          <a:srcRect t="44206" r="82641" b="42752"/>
          <a:stretch/>
        </p:blipFill>
        <p:spPr>
          <a:xfrm>
            <a:off x="0" y="0"/>
            <a:ext cx="12192000" cy="6858000"/>
          </a:xfrm>
          <a:prstGeom prst="rect">
            <a:avLst/>
          </a:prstGeom>
          <a:noFill/>
          <a:ln>
            <a:noFill/>
          </a:ln>
        </p:spPr>
      </p:pic>
      <p:grpSp>
        <p:nvGrpSpPr>
          <p:cNvPr id="86" name="Google Shape;86;p1"/>
          <p:cNvGrpSpPr/>
          <p:nvPr/>
        </p:nvGrpSpPr>
        <p:grpSpPr>
          <a:xfrm>
            <a:off x="0" y="2591799"/>
            <a:ext cx="12093146" cy="3722712"/>
            <a:chOff x="0" y="-28575"/>
            <a:chExt cx="3635296" cy="841500"/>
          </a:xfrm>
        </p:grpSpPr>
        <p:sp>
          <p:nvSpPr>
            <p:cNvPr id="87" name="Google Shape;87;p1"/>
            <p:cNvSpPr/>
            <p:nvPr/>
          </p:nvSpPr>
          <p:spPr>
            <a:xfrm>
              <a:off x="0" y="0"/>
              <a:ext cx="3635296" cy="448201"/>
            </a:xfrm>
            <a:custGeom>
              <a:avLst/>
              <a:gdLst/>
              <a:ahLst/>
              <a:cxnLst/>
              <a:rect l="l" t="t" r="r" b="b"/>
              <a:pathLst>
                <a:path w="3635296" h="448201" extrusionOk="0">
                  <a:moveTo>
                    <a:pt x="0" y="0"/>
                  </a:moveTo>
                  <a:lnTo>
                    <a:pt x="3635296" y="0"/>
                  </a:lnTo>
                  <a:lnTo>
                    <a:pt x="3635296" y="448201"/>
                  </a:lnTo>
                  <a:lnTo>
                    <a:pt x="0" y="448201"/>
                  </a:lnTo>
                  <a:close/>
                </a:path>
              </a:pathLst>
            </a:custGeom>
            <a:solidFill>
              <a:srgbClr val="1E3770"/>
            </a:solidFill>
            <a:ln>
              <a:noFill/>
            </a:ln>
          </p:spPr>
        </p:sp>
        <p:sp>
          <p:nvSpPr>
            <p:cNvPr id="88" name="Google Shape;88;p1"/>
            <p:cNvSpPr txBox="1"/>
            <p:nvPr/>
          </p:nvSpPr>
          <p:spPr>
            <a:xfrm>
              <a:off x="0" y="-28575"/>
              <a:ext cx="812700" cy="841500"/>
            </a:xfrm>
            <a:prstGeom prst="rect">
              <a:avLst/>
            </a:prstGeom>
            <a:noFill/>
            <a:ln>
              <a:noFill/>
            </a:ln>
          </p:spPr>
          <p:txBody>
            <a:bodyPr spcFirstLastPara="1" wrap="square" lIns="39625" tIns="39625" rIns="39625" bIns="39625" anchor="ctr" anchorCtr="0">
              <a:noAutofit/>
            </a:bodyPr>
            <a:lstStyle/>
            <a:p>
              <a:pPr marL="0" marR="0" lvl="0" indent="0" algn="ctr" rtl="0">
                <a:lnSpc>
                  <a:spcPct val="132166"/>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pic>
        <p:nvPicPr>
          <p:cNvPr id="89" name="Google Shape;89;p1"/>
          <p:cNvPicPr preferRelativeResize="0"/>
          <p:nvPr/>
        </p:nvPicPr>
        <p:blipFill rotWithShape="1">
          <a:blip r:embed="rId4">
            <a:alphaModFix/>
          </a:blip>
          <a:srcRect/>
          <a:stretch/>
        </p:blipFill>
        <p:spPr>
          <a:xfrm>
            <a:off x="641761" y="2591799"/>
            <a:ext cx="6262075" cy="3294057"/>
          </a:xfrm>
          <a:prstGeom prst="rect">
            <a:avLst/>
          </a:prstGeom>
          <a:noFill/>
          <a:ln>
            <a:noFill/>
          </a:ln>
        </p:spPr>
      </p:pic>
      <p:sp>
        <p:nvSpPr>
          <p:cNvPr id="96" name="Google Shape;96;p1"/>
          <p:cNvSpPr txBox="1"/>
          <p:nvPr/>
        </p:nvSpPr>
        <p:spPr>
          <a:xfrm>
            <a:off x="5502891" y="6486208"/>
            <a:ext cx="3867300" cy="276999"/>
          </a:xfrm>
          <a:prstGeom prst="rect">
            <a:avLst/>
          </a:prstGeom>
          <a:noFill/>
          <a:ln>
            <a:noFill/>
          </a:ln>
        </p:spPr>
        <p:txBody>
          <a:bodyPr spcFirstLastPara="1" wrap="square" lIns="0" tIns="0" rIns="0" bIns="0" anchor="t" anchorCtr="0">
            <a:spAutoFit/>
          </a:bodyPr>
          <a:lstStyle/>
          <a:p>
            <a:pPr marL="0" marR="0" lvl="0" indent="0" algn="ctr" rtl="0">
              <a:lnSpc>
                <a:spcPct val="89989"/>
              </a:lnSpc>
              <a:spcBef>
                <a:spcPts val="0"/>
              </a:spcBef>
              <a:spcAft>
                <a:spcPts val="0"/>
              </a:spcAft>
              <a:buClr>
                <a:srgbClr val="000000"/>
              </a:buClr>
              <a:buSzPts val="2000"/>
              <a:buFont typeface="Arial"/>
              <a:buNone/>
            </a:pPr>
            <a:r>
              <a:rPr lang="es" sz="2000" b="0" i="0" u="none" strike="noStrike" cap="none" dirty="0" smtClean="0">
                <a:solidFill>
                  <a:srgbClr val="FFFFFF"/>
                </a:solidFill>
                <a:latin typeface="Montserrat"/>
                <a:ea typeface="Montserrat"/>
                <a:cs typeface="Montserrat"/>
                <a:sym typeface="Montserrat"/>
              </a:rPr>
              <a:t>9 de marzo de 2023</a:t>
            </a:r>
            <a:endParaRPr sz="2000" b="0" i="0" u="none" strike="noStrike" cap="none" dirty="0">
              <a:solidFill>
                <a:srgbClr val="000000"/>
              </a:solidFill>
              <a:latin typeface="Arial"/>
              <a:ea typeface="Arial"/>
              <a:cs typeface="Arial"/>
              <a:sym typeface="Arial"/>
            </a:endParaRPr>
          </a:p>
        </p:txBody>
      </p:sp>
      <p:sp>
        <p:nvSpPr>
          <p:cNvPr id="99" name="Google Shape;99;p1"/>
          <p:cNvSpPr txBox="1"/>
          <p:nvPr/>
        </p:nvSpPr>
        <p:spPr>
          <a:xfrm>
            <a:off x="7826182" y="2718212"/>
            <a:ext cx="2889916" cy="1969730"/>
          </a:xfrm>
          <a:prstGeom prst="rect">
            <a:avLst/>
          </a:prstGeom>
          <a:noFill/>
          <a:ln>
            <a:noFill/>
          </a:ln>
        </p:spPr>
        <p:txBody>
          <a:bodyPr spcFirstLastPara="1" wrap="square" lIns="121900" tIns="121900" rIns="121900" bIns="121900" anchor="t" anchorCtr="0">
            <a:spAutoFit/>
          </a:bodyPr>
          <a:lstStyle/>
          <a:p>
            <a:pPr lvl="0" algn="ctr">
              <a:buSzPts val="2500"/>
            </a:pPr>
            <a:r>
              <a:rPr lang="es-MX" sz="2800" dirty="0" smtClean="0">
                <a:solidFill>
                  <a:srgbClr val="FAFAFA"/>
                </a:solidFill>
                <a:latin typeface="Calibri"/>
                <a:ea typeface="Calibri"/>
                <a:cs typeface="Calibri"/>
                <a:sym typeface="Calibri"/>
              </a:rPr>
              <a:t>Socialización de la Plataforma Nacional de Transparencia </a:t>
            </a:r>
            <a:endParaRPr sz="2800" b="0" i="0" u="none" strike="noStrike" cap="none" dirty="0">
              <a:solidFill>
                <a:srgbClr val="FAFAFA"/>
              </a:solidFill>
              <a:latin typeface="Calibri"/>
              <a:ea typeface="Calibri"/>
              <a:cs typeface="Calibri"/>
              <a:sym typeface="Calibri"/>
            </a:endParaRPr>
          </a:p>
        </p:txBody>
      </p:sp>
    </p:spTree>
    <p:extLst>
      <p:ext uri="{BB962C8B-B14F-4D97-AF65-F5344CB8AC3E}">
        <p14:creationId xmlns:p14="http://schemas.microsoft.com/office/powerpoint/2010/main" val="513824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2 Rectángulo"/>
          <p:cNvSpPr/>
          <p:nvPr/>
        </p:nvSpPr>
        <p:spPr>
          <a:xfrm>
            <a:off x="6574939" y="2448468"/>
            <a:ext cx="4176464" cy="3693319"/>
          </a:xfrm>
          <a:prstGeom prst="rect">
            <a:avLst/>
          </a:prstGeom>
        </p:spPr>
        <p:txBody>
          <a:bodyPr wrap="square">
            <a:spAutoFit/>
          </a:bodyPr>
          <a:lstStyle/>
          <a:p>
            <a:pPr>
              <a:lnSpc>
                <a:spcPct val="150000"/>
              </a:lnSpc>
            </a:pPr>
            <a:r>
              <a:rPr lang="es-MX" sz="1200" b="1" dirty="0">
                <a:solidFill>
                  <a:schemeClr val="accent5">
                    <a:lumMod val="75000"/>
                  </a:schemeClr>
                </a:solidFill>
              </a:rPr>
              <a:t>XLI.	Estudios pagados con recursos 	públicos</a:t>
            </a:r>
          </a:p>
          <a:p>
            <a:pPr algn="just">
              <a:lnSpc>
                <a:spcPct val="150000"/>
              </a:lnSpc>
            </a:pPr>
            <a:r>
              <a:rPr lang="es-MX" sz="1200" dirty="0"/>
              <a:t>XLII.	Pagos a jubilados y pensionados</a:t>
            </a:r>
          </a:p>
          <a:p>
            <a:pPr algn="just">
              <a:lnSpc>
                <a:spcPct val="150000"/>
              </a:lnSpc>
            </a:pPr>
            <a:r>
              <a:rPr lang="es-MX" sz="1200" dirty="0"/>
              <a:t>XLIII. 	Ingresos totales del sujeto obligado</a:t>
            </a:r>
          </a:p>
          <a:p>
            <a:pPr algn="just">
              <a:lnSpc>
                <a:spcPct val="150000"/>
              </a:lnSpc>
            </a:pPr>
            <a:r>
              <a:rPr lang="es-MX" sz="1200" dirty="0"/>
              <a:t>XLIV.	Donaciones en dinero o en especie</a:t>
            </a:r>
          </a:p>
          <a:p>
            <a:pPr algn="just">
              <a:lnSpc>
                <a:spcPct val="150000"/>
              </a:lnSpc>
            </a:pPr>
            <a:r>
              <a:rPr lang="es-MX" sz="1200" dirty="0"/>
              <a:t>XLV.	Instrumentos de archivos</a:t>
            </a:r>
          </a:p>
          <a:p>
            <a:pPr>
              <a:lnSpc>
                <a:spcPct val="150000"/>
              </a:lnSpc>
            </a:pPr>
            <a:r>
              <a:rPr lang="es-MX" sz="1200" b="1" dirty="0">
                <a:solidFill>
                  <a:schemeClr val="accent5">
                    <a:lumMod val="75000"/>
                  </a:schemeClr>
                </a:solidFill>
              </a:rPr>
              <a:t>XLVI.	Actas de las sesiones, opiniones y 	recomendaciones de los consejos 	consultivos</a:t>
            </a:r>
          </a:p>
          <a:p>
            <a:pPr marL="900113" indent="-900113">
              <a:lnSpc>
                <a:spcPct val="150000"/>
              </a:lnSpc>
            </a:pPr>
            <a:r>
              <a:rPr lang="es-MX" sz="1200" dirty="0"/>
              <a:t>XLVII.	Solicitudes a empresas concesionarias 	para intervención de comunicaciones 	privadas, y la localización geográfica</a:t>
            </a:r>
          </a:p>
          <a:p>
            <a:pPr algn="just">
              <a:lnSpc>
                <a:spcPct val="150000"/>
              </a:lnSpc>
            </a:pPr>
            <a:r>
              <a:rPr lang="es-MX" sz="1200" b="1" dirty="0">
                <a:solidFill>
                  <a:schemeClr val="accent5">
                    <a:lumMod val="75000"/>
                  </a:schemeClr>
                </a:solidFill>
              </a:rPr>
              <a:t>XLVIII.	Otra información útil o relevante</a:t>
            </a:r>
          </a:p>
        </p:txBody>
      </p:sp>
      <p:sp>
        <p:nvSpPr>
          <p:cNvPr id="8" name="13 Rectángulo"/>
          <p:cNvSpPr/>
          <p:nvPr/>
        </p:nvSpPr>
        <p:spPr>
          <a:xfrm>
            <a:off x="1655681" y="2254096"/>
            <a:ext cx="4320480" cy="4524315"/>
          </a:xfrm>
          <a:prstGeom prst="rect">
            <a:avLst/>
          </a:prstGeom>
        </p:spPr>
        <p:txBody>
          <a:bodyPr wrap="square">
            <a:spAutoFit/>
          </a:bodyPr>
          <a:lstStyle/>
          <a:p>
            <a:pPr>
              <a:lnSpc>
                <a:spcPct val="150000"/>
              </a:lnSpc>
            </a:pPr>
            <a:r>
              <a:rPr lang="es-MX" sz="1200" dirty="0"/>
              <a:t>XXXI.	Informes de avances y documentos 	financieros</a:t>
            </a:r>
          </a:p>
          <a:p>
            <a:pPr>
              <a:lnSpc>
                <a:spcPct val="150000"/>
              </a:lnSpc>
            </a:pPr>
            <a:r>
              <a:rPr lang="es-MX" sz="1200" dirty="0"/>
              <a:t>XXXII.	Padrón proveedores y contratistas</a:t>
            </a:r>
          </a:p>
          <a:p>
            <a:pPr>
              <a:lnSpc>
                <a:spcPct val="150000"/>
              </a:lnSpc>
            </a:pPr>
            <a:r>
              <a:rPr lang="es-MX" sz="1200" dirty="0"/>
              <a:t>XXXIII.	Convenios con sectores social  y 	privado</a:t>
            </a:r>
          </a:p>
          <a:p>
            <a:pPr>
              <a:lnSpc>
                <a:spcPct val="150000"/>
              </a:lnSpc>
            </a:pPr>
            <a:r>
              <a:rPr lang="es-MX" sz="1200" b="1" dirty="0">
                <a:solidFill>
                  <a:schemeClr val="accent5">
                    <a:lumMod val="75000"/>
                  </a:schemeClr>
                </a:solidFill>
              </a:rPr>
              <a:t>XXXIV.	Inventario de bienes</a:t>
            </a:r>
          </a:p>
          <a:p>
            <a:pPr>
              <a:lnSpc>
                <a:spcPct val="150000"/>
              </a:lnSpc>
            </a:pPr>
            <a:r>
              <a:rPr lang="es-MX" sz="1200" dirty="0"/>
              <a:t>XXXV.	Recomendaciones y su atención en 	materia de derechos humanos</a:t>
            </a:r>
          </a:p>
          <a:p>
            <a:pPr>
              <a:lnSpc>
                <a:spcPct val="150000"/>
              </a:lnSpc>
            </a:pPr>
            <a:r>
              <a:rPr lang="es-MX" sz="1200" b="1" dirty="0">
                <a:solidFill>
                  <a:schemeClr val="accent5">
                    <a:lumMod val="75000"/>
                  </a:schemeClr>
                </a:solidFill>
              </a:rPr>
              <a:t>XXXVI.	Resoluciones y laudos de juicios</a:t>
            </a:r>
          </a:p>
          <a:p>
            <a:pPr>
              <a:lnSpc>
                <a:spcPct val="150000"/>
              </a:lnSpc>
            </a:pPr>
            <a:r>
              <a:rPr lang="es-MX" sz="1200" dirty="0"/>
              <a:t>XXXVII.	Mecanismos de participación 	ciudadana</a:t>
            </a:r>
          </a:p>
          <a:p>
            <a:pPr>
              <a:lnSpc>
                <a:spcPct val="150000"/>
              </a:lnSpc>
            </a:pPr>
            <a:r>
              <a:rPr lang="es-MX" sz="1200" dirty="0"/>
              <a:t>XXXVIII.	Programas ofrecidos</a:t>
            </a:r>
          </a:p>
          <a:p>
            <a:pPr>
              <a:lnSpc>
                <a:spcPct val="150000"/>
              </a:lnSpc>
            </a:pPr>
            <a:r>
              <a:rPr lang="es-MX" sz="1200" dirty="0"/>
              <a:t>XXXIX.	Actas y resoluciones del Comité de 	Transparencia</a:t>
            </a:r>
          </a:p>
          <a:p>
            <a:pPr>
              <a:lnSpc>
                <a:spcPct val="150000"/>
              </a:lnSpc>
            </a:pPr>
            <a:r>
              <a:rPr lang="es-MX" sz="1200" b="1" dirty="0">
                <a:solidFill>
                  <a:schemeClr val="accent5">
                    <a:lumMod val="75000"/>
                  </a:schemeClr>
                </a:solidFill>
              </a:rPr>
              <a:t>XL.	Evaluaciones y encuestas a programas 	financiados con recursos públicos</a:t>
            </a:r>
          </a:p>
        </p:txBody>
      </p:sp>
      <p:cxnSp>
        <p:nvCxnSpPr>
          <p:cNvPr id="9" name="6 Conector recto"/>
          <p:cNvCxnSpPr/>
          <p:nvPr/>
        </p:nvCxnSpPr>
        <p:spPr>
          <a:xfrm>
            <a:off x="5991664" y="2457931"/>
            <a:ext cx="0" cy="4320480"/>
          </a:xfrm>
          <a:prstGeom prst="line">
            <a:avLst/>
          </a:prstGeom>
        </p:spPr>
        <p:style>
          <a:lnRef idx="2">
            <a:schemeClr val="accent5"/>
          </a:lnRef>
          <a:fillRef idx="0">
            <a:schemeClr val="accent5"/>
          </a:fillRef>
          <a:effectRef idx="1">
            <a:schemeClr val="accent5"/>
          </a:effectRef>
          <a:fontRef idx="minor">
            <a:schemeClr val="tx1"/>
          </a:fontRef>
        </p:style>
      </p:cxnSp>
      <p:sp>
        <p:nvSpPr>
          <p:cNvPr id="11" name="Título 1"/>
          <p:cNvSpPr>
            <a:spLocks noGrp="1"/>
          </p:cNvSpPr>
          <p:nvPr>
            <p:ph type="title"/>
          </p:nvPr>
        </p:nvSpPr>
        <p:spPr>
          <a:xfrm>
            <a:off x="2121474" y="923560"/>
            <a:ext cx="8761413" cy="706964"/>
          </a:xfrm>
        </p:spPr>
        <p:txBody>
          <a:bodyPr>
            <a:normAutofit fontScale="90000"/>
          </a:bodyPr>
          <a:lstStyle/>
          <a:p>
            <a:pPr algn="ctr"/>
            <a:r>
              <a:rPr lang="es-MX" sz="3200" b="1" dirty="0">
                <a:solidFill>
                  <a:schemeClr val="bg1">
                    <a:lumMod val="85000"/>
                  </a:schemeClr>
                </a:solidFill>
              </a:rPr>
              <a:t>Obligaciones comunes</a:t>
            </a:r>
            <a:br>
              <a:rPr lang="es-MX" sz="3200" b="1" dirty="0">
                <a:solidFill>
                  <a:schemeClr val="bg1">
                    <a:lumMod val="85000"/>
                  </a:schemeClr>
                </a:solidFill>
              </a:rPr>
            </a:br>
            <a:r>
              <a:rPr lang="es-MX" sz="3200" b="1" dirty="0">
                <a:solidFill>
                  <a:schemeClr val="bg1">
                    <a:lumMod val="85000"/>
                  </a:schemeClr>
                </a:solidFill>
              </a:rPr>
              <a:t>Artículo 70   </a:t>
            </a:r>
            <a:r>
              <a:rPr lang="es-MX" sz="3200" dirty="0">
                <a:solidFill>
                  <a:schemeClr val="bg1">
                    <a:lumMod val="85000"/>
                  </a:schemeClr>
                </a:solidFill>
              </a:rPr>
              <a:t>(Todos los Sujetos Obligados)</a:t>
            </a:r>
          </a:p>
        </p:txBody>
      </p:sp>
      <p:pic>
        <p:nvPicPr>
          <p:cNvPr id="12" name="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291" y="557183"/>
            <a:ext cx="1895747" cy="732753"/>
          </a:xfrm>
          <a:prstGeom prst="rect">
            <a:avLst/>
          </a:prstGeom>
          <a:noFill/>
          <a:ln>
            <a:noFill/>
          </a:ln>
        </p:spPr>
      </p:pic>
    </p:spTree>
    <p:extLst>
      <p:ext uri="{BB962C8B-B14F-4D97-AF65-F5344CB8AC3E}">
        <p14:creationId xmlns:p14="http://schemas.microsoft.com/office/powerpoint/2010/main" val="1263836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2248474" y="923560"/>
            <a:ext cx="8761413" cy="706964"/>
          </a:xfrm>
        </p:spPr>
        <p:txBody>
          <a:bodyPr>
            <a:normAutofit fontScale="90000"/>
          </a:bodyPr>
          <a:lstStyle/>
          <a:p>
            <a:pPr algn="ctr"/>
            <a:r>
              <a:rPr lang="es-MX" sz="3000" b="1" dirty="0">
                <a:solidFill>
                  <a:schemeClr val="bg1">
                    <a:lumMod val="85000"/>
                  </a:schemeClr>
                </a:solidFill>
              </a:rPr>
              <a:t>Obligaciones específicas</a:t>
            </a:r>
            <a:r>
              <a:rPr lang="es-MX" sz="2800" b="1" dirty="0">
                <a:solidFill>
                  <a:schemeClr val="bg1">
                    <a:lumMod val="85000"/>
                  </a:schemeClr>
                </a:solidFill>
              </a:rPr>
              <a:t/>
            </a:r>
            <a:br>
              <a:rPr lang="es-MX" sz="2800" b="1" dirty="0">
                <a:solidFill>
                  <a:schemeClr val="bg1">
                    <a:lumMod val="85000"/>
                  </a:schemeClr>
                </a:solidFill>
              </a:rPr>
            </a:br>
            <a:r>
              <a:rPr lang="es-MX" sz="2800" dirty="0">
                <a:solidFill>
                  <a:schemeClr val="bg1">
                    <a:lumMod val="85000"/>
                  </a:schemeClr>
                </a:solidFill>
              </a:rPr>
              <a:t>Artículos 71 al 83 (rubros temáticos)</a:t>
            </a:r>
          </a:p>
        </p:txBody>
      </p:sp>
      <p:sp>
        <p:nvSpPr>
          <p:cNvPr id="7" name="4 Rectángulo"/>
          <p:cNvSpPr/>
          <p:nvPr/>
        </p:nvSpPr>
        <p:spPr>
          <a:xfrm>
            <a:off x="1663928" y="2265531"/>
            <a:ext cx="4248472" cy="3954928"/>
          </a:xfrm>
          <a:prstGeom prst="rect">
            <a:avLst/>
          </a:prstGeom>
        </p:spPr>
        <p:txBody>
          <a:bodyPr wrap="square">
            <a:spAutoFit/>
          </a:bodyPr>
          <a:lstStyle/>
          <a:p>
            <a:pPr>
              <a:lnSpc>
                <a:spcPct val="150000"/>
              </a:lnSpc>
            </a:pPr>
            <a:r>
              <a:rPr lang="es-MX" sz="1200" dirty="0"/>
              <a:t>Art. 71	Ejecutivo: Federal, Estatal y Municipal</a:t>
            </a:r>
          </a:p>
          <a:p>
            <a:pPr>
              <a:lnSpc>
                <a:spcPct val="150000"/>
              </a:lnSpc>
            </a:pPr>
            <a:r>
              <a:rPr lang="es-MX" sz="1200" dirty="0"/>
              <a:t>Art. 72	Legislativo</a:t>
            </a:r>
          </a:p>
          <a:p>
            <a:pPr>
              <a:lnSpc>
                <a:spcPct val="150000"/>
              </a:lnSpc>
            </a:pPr>
            <a:r>
              <a:rPr lang="es-MX" sz="1200" dirty="0"/>
              <a:t>Art. 73	Judicial</a:t>
            </a:r>
          </a:p>
          <a:p>
            <a:pPr>
              <a:lnSpc>
                <a:spcPct val="150000"/>
              </a:lnSpc>
            </a:pPr>
            <a:r>
              <a:rPr lang="es-MX" sz="1200" dirty="0"/>
              <a:t>Art. 74	INE/OPLE</a:t>
            </a:r>
          </a:p>
          <a:p>
            <a:pPr>
              <a:lnSpc>
                <a:spcPct val="150000"/>
              </a:lnSpc>
            </a:pPr>
            <a:r>
              <a:rPr lang="es-MX" sz="1200" dirty="0"/>
              <a:t>Art. 74	Organismos de protección de los de 	Derechos Humanos</a:t>
            </a:r>
          </a:p>
          <a:p>
            <a:pPr>
              <a:lnSpc>
                <a:spcPct val="150000"/>
              </a:lnSpc>
            </a:pPr>
            <a:r>
              <a:rPr lang="es-MX" sz="1200" dirty="0"/>
              <a:t>Art. 74	Organismos garantes del derecho de 	acceso a la información y la 	protección de datos 	personales</a:t>
            </a:r>
          </a:p>
          <a:p>
            <a:pPr>
              <a:lnSpc>
                <a:spcPct val="150000"/>
              </a:lnSpc>
            </a:pPr>
            <a:r>
              <a:rPr lang="es-MX" sz="1200" dirty="0"/>
              <a:t>Art. 75	Instituciones de educación superior 	dotadas de autonomía.</a:t>
            </a:r>
          </a:p>
          <a:p>
            <a:pPr>
              <a:lnSpc>
                <a:spcPct val="150000"/>
              </a:lnSpc>
            </a:pPr>
            <a:r>
              <a:rPr lang="es-MX" sz="1200" dirty="0"/>
              <a:t>Art. 76	Partidos políticos, agrupaciones 	políticas y 	asociaciones civiles que 	postulen candidaturas independientes</a:t>
            </a:r>
          </a:p>
        </p:txBody>
      </p:sp>
      <p:sp>
        <p:nvSpPr>
          <p:cNvPr id="8" name="5 Rectángulo"/>
          <p:cNvSpPr/>
          <p:nvPr/>
        </p:nvSpPr>
        <p:spPr>
          <a:xfrm>
            <a:off x="6454432" y="2665759"/>
            <a:ext cx="4032448" cy="1754326"/>
          </a:xfrm>
          <a:prstGeom prst="rect">
            <a:avLst/>
          </a:prstGeom>
        </p:spPr>
        <p:txBody>
          <a:bodyPr wrap="square">
            <a:spAutoFit/>
          </a:bodyPr>
          <a:lstStyle/>
          <a:p>
            <a:pPr algn="just">
              <a:lnSpc>
                <a:spcPct val="150000"/>
              </a:lnSpc>
            </a:pPr>
            <a:r>
              <a:rPr lang="es-MX" sz="1200" dirty="0"/>
              <a:t>Art. 77	Fideicomisos, fondos públicos, 	mandatos o cualquier contrato 	análogo</a:t>
            </a:r>
          </a:p>
          <a:p>
            <a:pPr algn="just">
              <a:lnSpc>
                <a:spcPct val="150000"/>
              </a:lnSpc>
            </a:pPr>
            <a:r>
              <a:rPr lang="es-MX" sz="1200" dirty="0"/>
              <a:t>Art. 78	Autoridades administrativas y 	jurisdiccionales en materia laboral</a:t>
            </a:r>
          </a:p>
          <a:p>
            <a:pPr algn="just">
              <a:lnSpc>
                <a:spcPct val="150000"/>
              </a:lnSpc>
            </a:pPr>
            <a:r>
              <a:rPr lang="es-MX" sz="1200" dirty="0"/>
              <a:t>Art. 79	Sindicatos</a:t>
            </a:r>
          </a:p>
        </p:txBody>
      </p:sp>
      <p:sp>
        <p:nvSpPr>
          <p:cNvPr id="10" name="8 Rectángulo"/>
          <p:cNvSpPr/>
          <p:nvPr/>
        </p:nvSpPr>
        <p:spPr>
          <a:xfrm>
            <a:off x="6454431" y="4570649"/>
            <a:ext cx="4555455" cy="1200329"/>
          </a:xfrm>
          <a:prstGeom prst="rect">
            <a:avLst/>
          </a:prstGeom>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marL="1160463" indent="-1160463">
              <a:lnSpc>
                <a:spcPct val="150000"/>
              </a:lnSpc>
            </a:pPr>
            <a:r>
              <a:rPr lang="es-MX" sz="1200" dirty="0"/>
              <a:t>Art. 80, 81 y 82   Información adicional, personas físicas y/o morales que reciban y/o ejerzan recursos públicos</a:t>
            </a:r>
          </a:p>
          <a:p>
            <a:pPr>
              <a:lnSpc>
                <a:spcPct val="150000"/>
              </a:lnSpc>
            </a:pPr>
            <a:r>
              <a:rPr lang="es-MX" sz="1200" dirty="0"/>
              <a:t>Art. 83	Sujetos Obligados del sector energético.</a:t>
            </a:r>
          </a:p>
        </p:txBody>
      </p:sp>
      <p:sp>
        <p:nvSpPr>
          <p:cNvPr id="11" name="9 Rectángulo"/>
          <p:cNvSpPr/>
          <p:nvPr/>
        </p:nvSpPr>
        <p:spPr>
          <a:xfrm>
            <a:off x="1917928" y="6386413"/>
            <a:ext cx="8424936" cy="353751"/>
          </a:xfrm>
          <a:prstGeom prst="rect">
            <a:avLst/>
          </a:prstGeom>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lgn="ctr">
              <a:lnSpc>
                <a:spcPct val="150000"/>
              </a:lnSpc>
            </a:pPr>
            <a:r>
              <a:rPr lang="es-MX" sz="1300" b="1" dirty="0">
                <a:solidFill>
                  <a:schemeClr val="accent1">
                    <a:lumMod val="75000"/>
                  </a:schemeClr>
                </a:solidFill>
                <a:effectLst>
                  <a:outerShdw blurRad="38100" dist="38100" dir="2700000" algn="tl">
                    <a:srgbClr val="000000">
                      <a:alpha val="43137"/>
                    </a:srgbClr>
                  </a:outerShdw>
                </a:effectLst>
              </a:rPr>
              <a:t>Aplicables al ámbito de gobierno que corresponda   (federal, estatal o municipal)</a:t>
            </a:r>
          </a:p>
        </p:txBody>
      </p:sp>
      <p:cxnSp>
        <p:nvCxnSpPr>
          <p:cNvPr id="15" name="6 Conector recto"/>
          <p:cNvCxnSpPr/>
          <p:nvPr/>
        </p:nvCxnSpPr>
        <p:spPr>
          <a:xfrm>
            <a:off x="5991664" y="2457931"/>
            <a:ext cx="5375" cy="3777918"/>
          </a:xfrm>
          <a:prstGeom prst="line">
            <a:avLst/>
          </a:prstGeom>
        </p:spPr>
        <p:style>
          <a:lnRef idx="2">
            <a:schemeClr val="accent5"/>
          </a:lnRef>
          <a:fillRef idx="0">
            <a:schemeClr val="accent5"/>
          </a:fillRef>
          <a:effectRef idx="1">
            <a:schemeClr val="accent5"/>
          </a:effectRef>
          <a:fontRef idx="minor">
            <a:schemeClr val="tx1"/>
          </a:fontRef>
        </p:style>
      </p:cxnSp>
      <p:pic>
        <p:nvPicPr>
          <p:cNvPr id="12" name="11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739" y="671507"/>
            <a:ext cx="2069918" cy="837978"/>
          </a:xfrm>
          <a:prstGeom prst="rect">
            <a:avLst/>
          </a:prstGeom>
          <a:noFill/>
          <a:ln>
            <a:noFill/>
          </a:ln>
        </p:spPr>
      </p:pic>
    </p:spTree>
    <p:extLst>
      <p:ext uri="{BB962C8B-B14F-4D97-AF65-F5344CB8AC3E}">
        <p14:creationId xmlns:p14="http://schemas.microsoft.com/office/powerpoint/2010/main" val="522924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340284" y="2848382"/>
            <a:ext cx="3420348" cy="1788012"/>
          </a:xfrm>
        </p:spPr>
        <p:txBody>
          <a:bodyPr>
            <a:normAutofit/>
          </a:bodyPr>
          <a:lstStyle/>
          <a:p>
            <a:pPr algn="ctr"/>
            <a:r>
              <a:rPr lang="es-MX" sz="2800" b="1" dirty="0"/>
              <a:t>Obligaciones para el Ejecutivo y los Municipios</a:t>
            </a:r>
          </a:p>
        </p:txBody>
      </p:sp>
      <p:pic>
        <p:nvPicPr>
          <p:cNvPr id="12"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04721">
            <a:off x="9200039" y="2273989"/>
            <a:ext cx="1809848" cy="2490291"/>
          </a:xfrm>
          <a:prstGeom prst="rect">
            <a:avLst/>
          </a:prstGeom>
          <a:effectLst>
            <a:outerShdw blurRad="76200" dir="18900000" sy="23000" kx="-1200000" algn="bl" rotWithShape="0">
              <a:prstClr val="black">
                <a:alpha val="20000"/>
              </a:prstClr>
            </a:outerShdw>
          </a:effectLst>
          <a:scene3d>
            <a:camera prst="perspectiveHeroicExtremeLeftFacing" fov="3600000">
              <a:rot lat="20580388" lon="1914816" rev="19689845"/>
            </a:camera>
            <a:lightRig rig="threePt" dir="t">
              <a:rot lat="0" lon="0" rev="600000"/>
            </a:lightRig>
          </a:scene3d>
          <a:sp3d extrusionH="69850" contourW="12700" prstMaterial="metal">
            <a:bevelB/>
            <a:contourClr>
              <a:schemeClr val="accent4"/>
            </a:contourClr>
          </a:sp3d>
        </p:spPr>
      </p:pic>
      <p:sp>
        <p:nvSpPr>
          <p:cNvPr id="17" name="Flecha izquierda y derecha 16"/>
          <p:cNvSpPr/>
          <p:nvPr/>
        </p:nvSpPr>
        <p:spPr>
          <a:xfrm>
            <a:off x="4965289" y="3199092"/>
            <a:ext cx="3540081" cy="712508"/>
          </a:xfrm>
          <a:prstGeom prst="leftRightArrow">
            <a:avLst>
              <a:gd name="adj1" fmla="val 50491"/>
              <a:gd name="adj2" fmla="val 41852"/>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pic>
        <p:nvPicPr>
          <p:cNvPr id="11" name="10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739" y="671507"/>
            <a:ext cx="2069918" cy="837978"/>
          </a:xfrm>
          <a:prstGeom prst="rect">
            <a:avLst/>
          </a:prstGeom>
          <a:noFill/>
          <a:ln>
            <a:noFill/>
          </a:ln>
        </p:spPr>
      </p:pic>
    </p:spTree>
    <p:extLst>
      <p:ext uri="{BB962C8B-B14F-4D97-AF65-F5344CB8AC3E}">
        <p14:creationId xmlns:p14="http://schemas.microsoft.com/office/powerpoint/2010/main" val="2572538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994474" y="923560"/>
            <a:ext cx="8761413" cy="706964"/>
          </a:xfrm>
        </p:spPr>
        <p:txBody>
          <a:bodyPr/>
          <a:lstStyle/>
          <a:p>
            <a:pPr algn="ctr"/>
            <a:r>
              <a:rPr lang="es-MX" sz="2800" b="1" dirty="0">
                <a:solidFill>
                  <a:schemeClr val="bg1">
                    <a:lumMod val="85000"/>
                  </a:schemeClr>
                </a:solidFill>
              </a:rPr>
              <a:t>Artículo 71: Poderes Ejecutivos y Municipios</a:t>
            </a:r>
          </a:p>
        </p:txBody>
      </p:sp>
      <p:sp>
        <p:nvSpPr>
          <p:cNvPr id="11" name="3 CuadroTexto"/>
          <p:cNvSpPr txBox="1"/>
          <p:nvPr/>
        </p:nvSpPr>
        <p:spPr>
          <a:xfrm>
            <a:off x="1034729" y="2322321"/>
            <a:ext cx="9967100" cy="4324261"/>
          </a:xfrm>
          <a:prstGeom prst="rect">
            <a:avLst/>
          </a:prstGeom>
          <a:noFill/>
        </p:spPr>
        <p:txBody>
          <a:bodyPr wrap="square" rtlCol="0">
            <a:spAutoFit/>
          </a:bodyPr>
          <a:lstStyle/>
          <a:p>
            <a:pPr algn="just">
              <a:lnSpc>
                <a:spcPts val="2600"/>
              </a:lnSpc>
            </a:pPr>
            <a:r>
              <a:rPr lang="es-MX" sz="1700" b="1" dirty="0">
                <a:latin typeface="Arial" panose="020B0604020202020204" pitchFamily="34" charset="0"/>
                <a:cs typeface="Arial" panose="020B0604020202020204" pitchFamily="34" charset="0"/>
              </a:rPr>
              <a:t>Artículo 71</a:t>
            </a:r>
            <a:r>
              <a:rPr lang="es-MX" sz="1700" dirty="0">
                <a:latin typeface="Arial" panose="020B0604020202020204" pitchFamily="34" charset="0"/>
                <a:cs typeface="Arial" panose="020B0604020202020204" pitchFamily="34" charset="0"/>
              </a:rPr>
              <a:t>. Poder Ejecutivo Federal, de las Entidades Federativas y municipios</a:t>
            </a:r>
          </a:p>
          <a:p>
            <a:pPr algn="just">
              <a:lnSpc>
                <a:spcPts val="2600"/>
              </a:lnSpc>
              <a:spcBef>
                <a:spcPts val="800"/>
              </a:spcBef>
            </a:pPr>
            <a:r>
              <a:rPr lang="es-MX" sz="1700" b="1" dirty="0">
                <a:latin typeface="Arial" panose="020B0604020202020204" pitchFamily="34" charset="0"/>
                <a:cs typeface="Arial" panose="020B0604020202020204" pitchFamily="34" charset="0"/>
              </a:rPr>
              <a:t>I</a:t>
            </a:r>
            <a:r>
              <a:rPr lang="es-MX" sz="1700" dirty="0">
                <a:latin typeface="Arial" panose="020B0604020202020204" pitchFamily="34" charset="0"/>
                <a:cs typeface="Arial" panose="020B0604020202020204" pitchFamily="34" charset="0"/>
              </a:rPr>
              <a:t>. En el caso del Poder Ejecutivo Federal, los poderes ejecutivos de las Entidades Federativas, el Órgano Ejecutivo del Distrito Federal y los </a:t>
            </a:r>
            <a:r>
              <a:rPr lang="es-MX" sz="1700" b="1" dirty="0">
                <a:latin typeface="Arial" panose="020B0604020202020204" pitchFamily="34" charset="0"/>
                <a:cs typeface="Arial" panose="020B0604020202020204" pitchFamily="34" charset="0"/>
              </a:rPr>
              <a:t>municipios</a:t>
            </a:r>
            <a:r>
              <a:rPr lang="es-MX" sz="1700" dirty="0">
                <a:latin typeface="Arial" panose="020B0604020202020204" pitchFamily="34" charset="0"/>
                <a:cs typeface="Arial" panose="020B0604020202020204" pitchFamily="34" charset="0"/>
              </a:rPr>
              <a:t>:</a:t>
            </a:r>
          </a:p>
          <a:p>
            <a:pPr marL="711200" indent="-347663" algn="just">
              <a:lnSpc>
                <a:spcPts val="2600"/>
              </a:lnSpc>
              <a:spcBef>
                <a:spcPts val="1000"/>
              </a:spcBef>
            </a:pPr>
            <a:r>
              <a:rPr lang="es-MX" sz="1700" dirty="0">
                <a:latin typeface="Arial" panose="020B0604020202020204" pitchFamily="34" charset="0"/>
                <a:cs typeface="Arial" panose="020B0604020202020204" pitchFamily="34" charset="0"/>
              </a:rPr>
              <a:t>a)	El Plan Nacional de Desarrollo, </a:t>
            </a:r>
            <a:r>
              <a:rPr lang="es-MX" sz="1700" b="1" dirty="0">
                <a:latin typeface="Arial" panose="020B0604020202020204" pitchFamily="34" charset="0"/>
                <a:cs typeface="Arial" panose="020B0604020202020204" pitchFamily="34" charset="0"/>
              </a:rPr>
              <a:t>los planes estatales de desarrollo </a:t>
            </a:r>
            <a:r>
              <a:rPr lang="es-MX" sz="1700" dirty="0">
                <a:latin typeface="Arial" panose="020B0604020202020204" pitchFamily="34" charset="0"/>
                <a:cs typeface="Arial" panose="020B0604020202020204" pitchFamily="34" charset="0"/>
              </a:rPr>
              <a:t>o el Programa General de Desarrollo del Distrito Federal, según corresponda;</a:t>
            </a:r>
          </a:p>
          <a:p>
            <a:pPr marL="711200" indent="-347663" algn="just">
              <a:lnSpc>
                <a:spcPts val="2600"/>
              </a:lnSpc>
            </a:pPr>
            <a:r>
              <a:rPr lang="es-MX" sz="1700" dirty="0">
                <a:latin typeface="Arial" panose="020B0604020202020204" pitchFamily="34" charset="0"/>
                <a:cs typeface="Arial" panose="020B0604020202020204" pitchFamily="34" charset="0"/>
              </a:rPr>
              <a:t>b)	El </a:t>
            </a:r>
            <a:r>
              <a:rPr lang="es-MX" sz="1700" b="1" dirty="0">
                <a:latin typeface="Arial" panose="020B0604020202020204" pitchFamily="34" charset="0"/>
                <a:cs typeface="Arial" panose="020B0604020202020204" pitchFamily="34" charset="0"/>
              </a:rPr>
              <a:t>presupuesto de egresos y las fórmulas de distribución </a:t>
            </a:r>
            <a:r>
              <a:rPr lang="es-MX" sz="1700" dirty="0">
                <a:latin typeface="Arial" panose="020B0604020202020204" pitchFamily="34" charset="0"/>
                <a:cs typeface="Arial" panose="020B0604020202020204" pitchFamily="34" charset="0"/>
              </a:rPr>
              <a:t>de los recursos otorgados;</a:t>
            </a:r>
          </a:p>
          <a:p>
            <a:pPr marL="711200" indent="-347663" algn="just">
              <a:lnSpc>
                <a:spcPts val="2600"/>
              </a:lnSpc>
            </a:pPr>
            <a:r>
              <a:rPr lang="es-MX" sz="1700" dirty="0">
                <a:latin typeface="Arial" panose="020B0604020202020204" pitchFamily="34" charset="0"/>
                <a:cs typeface="Arial" panose="020B0604020202020204" pitchFamily="34" charset="0"/>
              </a:rPr>
              <a:t>c)	El </a:t>
            </a:r>
            <a:r>
              <a:rPr lang="es-MX" sz="1700" b="1" dirty="0">
                <a:latin typeface="Arial" panose="020B0604020202020204" pitchFamily="34" charset="0"/>
                <a:cs typeface="Arial" panose="020B0604020202020204" pitchFamily="34" charset="0"/>
              </a:rPr>
              <a:t>listado de expropiaciones decretadas y ejecutadas </a:t>
            </a:r>
            <a:r>
              <a:rPr lang="es-MX" sz="1700" dirty="0">
                <a:latin typeface="Arial" panose="020B0604020202020204" pitchFamily="34" charset="0"/>
                <a:cs typeface="Arial" panose="020B0604020202020204" pitchFamily="34" charset="0"/>
              </a:rPr>
              <a:t>que incluya, cuando menos, la fecha de expropiación, el domicilio y la causa de utilidad pública y las ocupaciones superficiales;</a:t>
            </a:r>
          </a:p>
          <a:p>
            <a:pPr marL="711200" indent="-347663" algn="just">
              <a:lnSpc>
                <a:spcPts val="2600"/>
              </a:lnSpc>
            </a:pPr>
            <a:r>
              <a:rPr lang="es-MX" sz="1700" dirty="0">
                <a:latin typeface="Arial" panose="020B0604020202020204" pitchFamily="34" charset="0"/>
                <a:cs typeface="Arial" panose="020B0604020202020204" pitchFamily="34" charset="0"/>
              </a:rPr>
              <a:t>d)	</a:t>
            </a:r>
            <a:r>
              <a:rPr lang="es-MX" sz="1700" b="1" dirty="0">
                <a:latin typeface="Arial" panose="020B0604020202020204" pitchFamily="34" charset="0"/>
                <a:cs typeface="Arial" panose="020B0604020202020204" pitchFamily="34" charset="0"/>
              </a:rPr>
              <a:t>El nombre, denominación o razón social y clave del RFC de los contribuyentes a los que se les hubiera cancelado o condonado algún crédito fiscal, así como los montos respectivos</a:t>
            </a:r>
            <a:r>
              <a:rPr lang="es-MX" sz="1700" dirty="0">
                <a:latin typeface="Arial" panose="020B0604020202020204" pitchFamily="34" charset="0"/>
                <a:cs typeface="Arial" panose="020B0604020202020204" pitchFamily="34" charset="0"/>
              </a:rPr>
              <a:t>. Asimismo, la información estadística sobre las exenciones previstas en las disposiciones fiscales;	</a:t>
            </a:r>
          </a:p>
        </p:txBody>
      </p:sp>
      <p:pic>
        <p:nvPicPr>
          <p:cNvPr id="7" name="6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739" y="671507"/>
            <a:ext cx="1619975" cy="692836"/>
          </a:xfrm>
          <a:prstGeom prst="rect">
            <a:avLst/>
          </a:prstGeom>
          <a:noFill/>
          <a:ln>
            <a:noFill/>
          </a:ln>
        </p:spPr>
      </p:pic>
    </p:spTree>
    <p:extLst>
      <p:ext uri="{BB962C8B-B14F-4D97-AF65-F5344CB8AC3E}">
        <p14:creationId xmlns:p14="http://schemas.microsoft.com/office/powerpoint/2010/main" val="3017047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CuadroTexto"/>
          <p:cNvSpPr txBox="1"/>
          <p:nvPr/>
        </p:nvSpPr>
        <p:spPr>
          <a:xfrm>
            <a:off x="1034729" y="2433660"/>
            <a:ext cx="9967100" cy="3905556"/>
          </a:xfrm>
          <a:prstGeom prst="rect">
            <a:avLst/>
          </a:prstGeom>
          <a:noFill/>
        </p:spPr>
        <p:txBody>
          <a:bodyPr wrap="square" rtlCol="0">
            <a:spAutoFit/>
          </a:bodyPr>
          <a:lstStyle/>
          <a:p>
            <a:pPr marL="898525" indent="-449263" algn="just">
              <a:lnSpc>
                <a:spcPts val="2300"/>
              </a:lnSpc>
              <a:buAutoNum type="alphaLcParenR" startAt="5"/>
            </a:pPr>
            <a:r>
              <a:rPr lang="es-MX" dirty="0">
                <a:latin typeface="Arial" panose="020B0604020202020204" pitchFamily="34" charset="0"/>
                <a:cs typeface="Arial" panose="020B0604020202020204" pitchFamily="34" charset="0"/>
              </a:rPr>
              <a:t>Los nombres de las personas a quienes se les habilitó para ejercer como </a:t>
            </a:r>
            <a:r>
              <a:rPr lang="es-MX" b="1" dirty="0">
                <a:latin typeface="Arial" panose="020B0604020202020204" pitchFamily="34" charset="0"/>
                <a:cs typeface="Arial" panose="020B0604020202020204" pitchFamily="34" charset="0"/>
              </a:rPr>
              <a:t>corredores y notarios públicos</a:t>
            </a:r>
            <a:r>
              <a:rPr lang="es-MX" dirty="0">
                <a:latin typeface="Arial" panose="020B0604020202020204" pitchFamily="34" charset="0"/>
                <a:cs typeface="Arial" panose="020B0604020202020204" pitchFamily="34" charset="0"/>
              </a:rPr>
              <a:t>, así como sus datos de contacto, la información relacionada con el proceso de otorgamiento de la patente y las sanciones que se les hubieran aplicado;</a:t>
            </a:r>
          </a:p>
          <a:p>
            <a:pPr marL="898525" indent="-449263" algn="just">
              <a:lnSpc>
                <a:spcPts val="2300"/>
              </a:lnSpc>
              <a:buAutoNum type="alphaLcParenR" startAt="5"/>
            </a:pPr>
            <a:endParaRPr lang="es-MX" sz="800" dirty="0">
              <a:latin typeface="Arial" panose="020B0604020202020204" pitchFamily="34" charset="0"/>
              <a:cs typeface="Arial" panose="020B0604020202020204" pitchFamily="34" charset="0"/>
            </a:endParaRPr>
          </a:p>
          <a:p>
            <a:pPr marL="898525" indent="-449263" algn="just">
              <a:lnSpc>
                <a:spcPts val="2300"/>
              </a:lnSpc>
              <a:buAutoNum type="alphaLcParenR" startAt="6"/>
            </a:pPr>
            <a:r>
              <a:rPr lang="es-MX" dirty="0">
                <a:latin typeface="Arial" panose="020B0604020202020204" pitchFamily="34" charset="0"/>
                <a:cs typeface="Arial" panose="020B0604020202020204" pitchFamily="34" charset="0"/>
              </a:rPr>
              <a:t>La información detallada que contengan los </a:t>
            </a:r>
            <a:r>
              <a:rPr lang="es-MX" b="1" dirty="0">
                <a:latin typeface="Arial" panose="020B0604020202020204" pitchFamily="34" charset="0"/>
                <a:cs typeface="Arial" panose="020B0604020202020204" pitchFamily="34" charset="0"/>
              </a:rPr>
              <a:t>planes de desarrollo urbano, ordenamiento territorial y ecológico, los tipos de uso del suelo, licencias de uso y construcción otorgadas por los gobiernos municipales</a:t>
            </a:r>
            <a:r>
              <a:rPr lang="es-MX" dirty="0">
                <a:latin typeface="Arial" panose="020B0604020202020204" pitchFamily="34" charset="0"/>
                <a:cs typeface="Arial" panose="020B0604020202020204" pitchFamily="34" charset="0"/>
              </a:rPr>
              <a:t>.</a:t>
            </a:r>
          </a:p>
          <a:p>
            <a:pPr marL="898525" indent="-449263" algn="just">
              <a:lnSpc>
                <a:spcPts val="2300"/>
              </a:lnSpc>
              <a:buAutoNum type="alphaLcParenR" startAt="6"/>
            </a:pPr>
            <a:endParaRPr lang="es-MX" sz="800" dirty="0">
              <a:latin typeface="Arial" panose="020B0604020202020204" pitchFamily="34" charset="0"/>
              <a:cs typeface="Arial" panose="020B0604020202020204" pitchFamily="34" charset="0"/>
            </a:endParaRPr>
          </a:p>
          <a:p>
            <a:pPr marL="898525" indent="-449263" algn="just">
              <a:lnSpc>
                <a:spcPts val="2300"/>
              </a:lnSpc>
            </a:pPr>
            <a:r>
              <a:rPr lang="es-MX" dirty="0">
                <a:latin typeface="Arial" panose="020B0604020202020204" pitchFamily="34" charset="0"/>
                <a:cs typeface="Arial" panose="020B0604020202020204" pitchFamily="34" charset="0"/>
              </a:rPr>
              <a:t>g)	Las </a:t>
            </a:r>
            <a:r>
              <a:rPr lang="es-MX" b="1" dirty="0">
                <a:latin typeface="Arial" panose="020B0604020202020204" pitchFamily="34" charset="0"/>
                <a:cs typeface="Arial" panose="020B0604020202020204" pitchFamily="34" charset="0"/>
              </a:rPr>
              <a:t>disposiciones administrativas</a:t>
            </a:r>
            <a:r>
              <a:rPr lang="es-MX" dirty="0">
                <a:latin typeface="Arial" panose="020B0604020202020204" pitchFamily="34" charset="0"/>
                <a:cs typeface="Arial" panose="020B0604020202020204" pitchFamily="34" charset="0"/>
              </a:rPr>
              <a:t>, directamente o a través de la autoridad competente, con el plazo de anticipación que prevean las disposiciones aplicables al sujeto obligado de que se trate, salvo que su difusión pueda comprometer los efectos que se pretenden lograr con la disposición o se trate de situaciones de emergencia, de conformidad con dichas disposiciones. (Acuerdos y </a:t>
            </a:r>
            <a:r>
              <a:rPr lang="es-MX" dirty="0" err="1">
                <a:latin typeface="Arial" panose="020B0604020202020204" pitchFamily="34" charset="0"/>
                <a:cs typeface="Arial" panose="020B0604020202020204" pitchFamily="34" charset="0"/>
              </a:rPr>
              <a:t>NOM’s</a:t>
            </a:r>
            <a:r>
              <a:rPr lang="es-MX" dirty="0">
                <a:latin typeface="Arial" panose="020B0604020202020204" pitchFamily="34" charset="0"/>
                <a:cs typeface="Arial" panose="020B0604020202020204" pitchFamily="34" charset="0"/>
              </a:rPr>
              <a:t>)</a:t>
            </a:r>
          </a:p>
        </p:txBody>
      </p:sp>
      <p:pic>
        <p:nvPicPr>
          <p:cNvPr id="7" name="6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739" y="715049"/>
            <a:ext cx="1634490" cy="663806"/>
          </a:xfrm>
          <a:prstGeom prst="rect">
            <a:avLst/>
          </a:prstGeom>
          <a:noFill/>
          <a:ln>
            <a:noFill/>
          </a:ln>
        </p:spPr>
      </p:pic>
      <p:sp>
        <p:nvSpPr>
          <p:cNvPr id="9" name="Título 1"/>
          <p:cNvSpPr txBox="1">
            <a:spLocks/>
          </p:cNvSpPr>
          <p:nvPr/>
        </p:nvSpPr>
        <p:spPr bwMode="gray">
          <a:xfrm>
            <a:off x="1994474" y="923560"/>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2800" b="1">
                <a:solidFill>
                  <a:schemeClr val="bg1">
                    <a:lumMod val="85000"/>
                  </a:schemeClr>
                </a:solidFill>
              </a:rPr>
              <a:t>Artículo 71: Poderes Ejecutivos y Municipios</a:t>
            </a:r>
            <a:endParaRPr lang="es-MX" sz="2800" b="1" dirty="0">
              <a:solidFill>
                <a:schemeClr val="bg1">
                  <a:lumMod val="85000"/>
                </a:schemeClr>
              </a:solidFill>
            </a:endParaRPr>
          </a:p>
        </p:txBody>
      </p:sp>
    </p:spTree>
    <p:extLst>
      <p:ext uri="{BB962C8B-B14F-4D97-AF65-F5344CB8AC3E}">
        <p14:creationId xmlns:p14="http://schemas.microsoft.com/office/powerpoint/2010/main" val="647030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CuadroTexto"/>
          <p:cNvSpPr txBox="1"/>
          <p:nvPr/>
        </p:nvSpPr>
        <p:spPr>
          <a:xfrm>
            <a:off x="1161729" y="2691252"/>
            <a:ext cx="9967100" cy="3303468"/>
          </a:xfrm>
          <a:prstGeom prst="rect">
            <a:avLst/>
          </a:prstGeom>
          <a:noFill/>
        </p:spPr>
        <p:txBody>
          <a:bodyPr wrap="square" rtlCol="0">
            <a:spAutoFit/>
          </a:bodyPr>
          <a:lstStyle/>
          <a:p>
            <a:pPr algn="just">
              <a:lnSpc>
                <a:spcPct val="150000"/>
              </a:lnSpc>
              <a:spcAft>
                <a:spcPts val="3000"/>
              </a:spcAft>
            </a:pPr>
            <a:r>
              <a:rPr lang="es-MX" dirty="0">
                <a:latin typeface="Arial" panose="020B0604020202020204" pitchFamily="34" charset="0"/>
                <a:cs typeface="Arial" panose="020B0604020202020204" pitchFamily="34" charset="0"/>
              </a:rPr>
              <a:t>II. Adicionalmente, en el caso de los </a:t>
            </a:r>
            <a:r>
              <a:rPr lang="es-MX" b="1" dirty="0">
                <a:latin typeface="Arial" panose="020B0604020202020204" pitchFamily="34" charset="0"/>
                <a:cs typeface="Arial" panose="020B0604020202020204" pitchFamily="34" charset="0"/>
              </a:rPr>
              <a:t>municipios</a:t>
            </a:r>
            <a:r>
              <a:rPr lang="es-MX" dirty="0">
                <a:latin typeface="Arial" panose="020B0604020202020204" pitchFamily="34" charset="0"/>
                <a:cs typeface="Arial" panose="020B0604020202020204" pitchFamily="34" charset="0"/>
              </a:rPr>
              <a:t>:	</a:t>
            </a:r>
          </a:p>
          <a:p>
            <a:pPr marL="898525" indent="-457200" algn="just">
              <a:lnSpc>
                <a:spcPct val="150000"/>
              </a:lnSpc>
              <a:spcAft>
                <a:spcPts val="3000"/>
              </a:spcAft>
              <a:buAutoNum type="alphaLcParenR"/>
            </a:pPr>
            <a:r>
              <a:rPr lang="es-MX" dirty="0">
                <a:latin typeface="Arial" panose="020B0604020202020204" pitchFamily="34" charset="0"/>
                <a:cs typeface="Arial" panose="020B0604020202020204" pitchFamily="34" charset="0"/>
              </a:rPr>
              <a:t>El contenido de las </a:t>
            </a:r>
            <a:r>
              <a:rPr lang="es-MX" b="1" dirty="0">
                <a:latin typeface="Arial" panose="020B0604020202020204" pitchFamily="34" charset="0"/>
                <a:cs typeface="Arial" panose="020B0604020202020204" pitchFamily="34" charset="0"/>
              </a:rPr>
              <a:t>gacetas municipales</a:t>
            </a:r>
            <a:r>
              <a:rPr lang="es-MX" dirty="0">
                <a:latin typeface="Arial" panose="020B0604020202020204" pitchFamily="34" charset="0"/>
                <a:cs typeface="Arial" panose="020B0604020202020204" pitchFamily="34" charset="0"/>
              </a:rPr>
              <a:t>, las cuales deberán comprender los resolutivos y acuerdos aprobados por los ayuntamientos, y	</a:t>
            </a:r>
          </a:p>
          <a:p>
            <a:pPr marL="898525" indent="-457200" algn="just">
              <a:lnSpc>
                <a:spcPct val="150000"/>
              </a:lnSpc>
              <a:spcAft>
                <a:spcPts val="3000"/>
              </a:spcAft>
            </a:pPr>
            <a:r>
              <a:rPr lang="es-MX" dirty="0">
                <a:latin typeface="Arial" panose="020B0604020202020204" pitchFamily="34" charset="0"/>
                <a:cs typeface="Arial" panose="020B0604020202020204" pitchFamily="34" charset="0"/>
              </a:rPr>
              <a:t>b)	Las </a:t>
            </a:r>
            <a:r>
              <a:rPr lang="es-MX" b="1" dirty="0">
                <a:latin typeface="Arial" panose="020B0604020202020204" pitchFamily="34" charset="0"/>
                <a:cs typeface="Arial" panose="020B0604020202020204" pitchFamily="34" charset="0"/>
              </a:rPr>
              <a:t>actas de sesiones de cabildo, los controles de asistencia </a:t>
            </a:r>
            <a:r>
              <a:rPr lang="es-MX" dirty="0">
                <a:latin typeface="Arial" panose="020B0604020202020204" pitchFamily="34" charset="0"/>
                <a:cs typeface="Arial" panose="020B0604020202020204" pitchFamily="34" charset="0"/>
              </a:rPr>
              <a:t>de los integrantes del Ayuntamiento a las sesiones de cabildo y el sentido de votación de los miembros del cabildo sobre las iniciativas o acuerdos.</a:t>
            </a:r>
          </a:p>
        </p:txBody>
      </p:sp>
      <p:pic>
        <p:nvPicPr>
          <p:cNvPr id="8" name="7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739" y="744077"/>
            <a:ext cx="1721575" cy="649292"/>
          </a:xfrm>
          <a:prstGeom prst="rect">
            <a:avLst/>
          </a:prstGeom>
          <a:noFill/>
          <a:ln>
            <a:noFill/>
          </a:ln>
        </p:spPr>
      </p:pic>
      <p:sp>
        <p:nvSpPr>
          <p:cNvPr id="9" name="Título 1"/>
          <p:cNvSpPr>
            <a:spLocks noGrp="1"/>
          </p:cNvSpPr>
          <p:nvPr>
            <p:ph type="title"/>
          </p:nvPr>
        </p:nvSpPr>
        <p:spPr>
          <a:xfrm>
            <a:off x="1994474" y="923560"/>
            <a:ext cx="8761413" cy="706964"/>
          </a:xfrm>
        </p:spPr>
        <p:txBody>
          <a:bodyPr/>
          <a:lstStyle/>
          <a:p>
            <a:pPr algn="ctr"/>
            <a:r>
              <a:rPr lang="es-MX" sz="2800" b="1" dirty="0">
                <a:solidFill>
                  <a:schemeClr val="bg1">
                    <a:lumMod val="85000"/>
                  </a:schemeClr>
                </a:solidFill>
              </a:rPr>
              <a:t>Artículo 71: Municipios</a:t>
            </a:r>
          </a:p>
        </p:txBody>
      </p:sp>
    </p:spTree>
    <p:extLst>
      <p:ext uri="{BB962C8B-B14F-4D97-AF65-F5344CB8AC3E}">
        <p14:creationId xmlns:p14="http://schemas.microsoft.com/office/powerpoint/2010/main" val="544981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994474" y="923560"/>
            <a:ext cx="8761413" cy="706964"/>
          </a:xfrm>
        </p:spPr>
        <p:txBody>
          <a:bodyPr>
            <a:normAutofit fontScale="90000"/>
          </a:bodyPr>
          <a:lstStyle/>
          <a:p>
            <a:pPr algn="ctr"/>
            <a:r>
              <a:rPr lang="es-MX" sz="2800" dirty="0">
                <a:solidFill>
                  <a:schemeClr val="bg1"/>
                </a:solidFill>
              </a:rPr>
              <a:t>¿Qué pasará con los municipios con menos </a:t>
            </a:r>
            <a:br>
              <a:rPr lang="es-MX" sz="2800" dirty="0">
                <a:solidFill>
                  <a:schemeClr val="bg1"/>
                </a:solidFill>
              </a:rPr>
            </a:br>
            <a:r>
              <a:rPr lang="es-MX" sz="2800" dirty="0">
                <a:solidFill>
                  <a:schemeClr val="bg1"/>
                </a:solidFill>
              </a:rPr>
              <a:t>de 70,000 habitantes?</a:t>
            </a:r>
            <a:endParaRPr lang="es-MX" sz="2800" b="1" dirty="0">
              <a:solidFill>
                <a:schemeClr val="bg1">
                  <a:lumMod val="85000"/>
                </a:schemeClr>
              </a:solidFill>
            </a:endParaRPr>
          </a:p>
        </p:txBody>
      </p:sp>
      <p:sp>
        <p:nvSpPr>
          <p:cNvPr id="8" name="5 Rectángulo"/>
          <p:cNvSpPr/>
          <p:nvPr/>
        </p:nvSpPr>
        <p:spPr>
          <a:xfrm>
            <a:off x="404812" y="2431581"/>
            <a:ext cx="11279187" cy="4376583"/>
          </a:xfrm>
          <a:prstGeom prst="rect">
            <a:avLst/>
          </a:prstGeom>
        </p:spPr>
        <p:txBody>
          <a:bodyPr wrap="square">
            <a:spAutoFit/>
          </a:bodyPr>
          <a:lstStyle/>
          <a:p>
            <a:pPr marL="342900" indent="-342900" fontAlgn="base" hangingPunct="0">
              <a:lnSpc>
                <a:spcPct val="110000"/>
              </a:lnSpc>
              <a:buClr>
                <a:schemeClr val="accent1"/>
              </a:buClr>
              <a:buFont typeface="Wingdings" panose="05000000000000000000" pitchFamily="2" charset="2"/>
              <a:buChar char="§"/>
            </a:pPr>
            <a:r>
              <a:rPr lang="es-MX" sz="2000" dirty="0"/>
              <a:t>Transitorios de la LGTAIP:</a:t>
            </a:r>
          </a:p>
          <a:p>
            <a:pPr marL="628650" lvl="1" indent="-171450" fontAlgn="base" hangingPunct="0">
              <a:lnSpc>
                <a:spcPct val="110000"/>
              </a:lnSpc>
              <a:buClr>
                <a:schemeClr val="accent1"/>
              </a:buClr>
              <a:buFont typeface="Wingdings" panose="05000000000000000000" pitchFamily="2" charset="2"/>
              <a:buChar char="§"/>
            </a:pPr>
            <a:endParaRPr lang="es-MX" sz="800" i="1" dirty="0"/>
          </a:p>
          <a:p>
            <a:pPr marL="742950" lvl="1" indent="-285750" algn="just" fontAlgn="base" hangingPunct="0">
              <a:lnSpc>
                <a:spcPct val="110000"/>
              </a:lnSpc>
              <a:buClr>
                <a:schemeClr val="accent1"/>
              </a:buClr>
              <a:buFont typeface="Arial" panose="020B0604020202020204" pitchFamily="34" charset="0"/>
              <a:buChar char="•"/>
            </a:pPr>
            <a:r>
              <a:rPr lang="es-MX" sz="1600" b="1" dirty="0"/>
              <a:t>Décimo.</a:t>
            </a:r>
            <a:r>
              <a:rPr lang="es-MX" sz="1600" dirty="0"/>
              <a:t> Sin perjuicio de que la información que generen y posean es considerada pública, de conformidad con lo señalado en la presente Ley General y que le son aplicables los  procedimientos, principios y bases de la misma; en tanto el Sistema Nacional emite los lineamientos, mecanismos y criterios correspondientes para determinar las acciones a tomar, los municipios con población menor a 70,000 habitantes </a:t>
            </a:r>
            <a:r>
              <a:rPr lang="es-MX" sz="1600" u="sng" dirty="0"/>
              <a:t>cumplirán con las obligaciones de transparencia de conformidad con sus posibilidades presupuestarias</a:t>
            </a:r>
            <a:r>
              <a:rPr lang="es-MX" sz="1600" dirty="0"/>
              <a:t>.</a:t>
            </a:r>
          </a:p>
          <a:p>
            <a:pPr marL="742950" lvl="1" indent="-285750" algn="just" fontAlgn="base" hangingPunct="0">
              <a:lnSpc>
                <a:spcPct val="110000"/>
              </a:lnSpc>
              <a:buClr>
                <a:schemeClr val="accent1"/>
              </a:buClr>
              <a:buFont typeface="Arial" panose="020B0604020202020204" pitchFamily="34" charset="0"/>
              <a:buChar char="•"/>
            </a:pPr>
            <a:r>
              <a:rPr lang="es-MX" sz="1600" dirty="0"/>
              <a:t>[…] Dichos </a:t>
            </a:r>
            <a:r>
              <a:rPr lang="es-MX" sz="1600" u="sng" dirty="0"/>
              <a:t>municipios podrán solicitar al Organismo garante de la Entidad Federativa correspondiente, que, de manera subsidiaria, divulgue vía Internet las obligaciones de transparencia correspondientes.</a:t>
            </a:r>
          </a:p>
          <a:p>
            <a:pPr marL="342900" indent="-342900" fontAlgn="base" hangingPunct="0">
              <a:lnSpc>
                <a:spcPct val="110000"/>
              </a:lnSpc>
              <a:buClr>
                <a:schemeClr val="accent1"/>
              </a:buClr>
              <a:buFont typeface="Wingdings" panose="05000000000000000000" pitchFamily="2" charset="2"/>
              <a:buChar char="§"/>
            </a:pPr>
            <a:endParaRPr lang="es-MX" sz="800" dirty="0"/>
          </a:p>
          <a:p>
            <a:pPr marL="342900" indent="-342900" algn="just" fontAlgn="base" hangingPunct="0">
              <a:lnSpc>
                <a:spcPct val="110000"/>
              </a:lnSpc>
              <a:spcAft>
                <a:spcPts val="1200"/>
              </a:spcAft>
              <a:buClr>
                <a:schemeClr val="accent1"/>
              </a:buClr>
              <a:buFont typeface="Wingdings" panose="05000000000000000000" pitchFamily="2" charset="2"/>
              <a:buChar char="§"/>
            </a:pPr>
            <a:r>
              <a:rPr lang="es-MX" sz="2000" b="1" dirty="0"/>
              <a:t>Hasta que el SNT apruebe lineamientos, criterios y procedimientos del caso, atenderán las obligaciones de transparencia de acuerdo con sus recursos disponibles.</a:t>
            </a:r>
          </a:p>
          <a:p>
            <a:pPr marL="342900" indent="-342900" algn="just" fontAlgn="base" hangingPunct="0">
              <a:lnSpc>
                <a:spcPct val="110000"/>
              </a:lnSpc>
              <a:buClr>
                <a:schemeClr val="accent1"/>
              </a:buClr>
              <a:buFont typeface="Wingdings" panose="05000000000000000000" pitchFamily="2" charset="2"/>
              <a:buChar char="§"/>
            </a:pPr>
            <a:r>
              <a:rPr lang="es-MX" sz="2000" b="1" dirty="0"/>
              <a:t>El SNT definirá los esquemas de apoyo que considere necesarios para el cumplimiento de estos municipios.</a:t>
            </a:r>
          </a:p>
        </p:txBody>
      </p:sp>
      <p:pic>
        <p:nvPicPr>
          <p:cNvPr id="9" name="9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739" y="686021"/>
            <a:ext cx="1634490" cy="678320"/>
          </a:xfrm>
          <a:prstGeom prst="rect">
            <a:avLst/>
          </a:prstGeom>
          <a:noFill/>
          <a:ln>
            <a:noFill/>
          </a:ln>
        </p:spPr>
      </p:pic>
    </p:spTree>
    <p:extLst>
      <p:ext uri="{BB962C8B-B14F-4D97-AF65-F5344CB8AC3E}">
        <p14:creationId xmlns:p14="http://schemas.microsoft.com/office/powerpoint/2010/main" val="1855211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974198" y="2685245"/>
            <a:ext cx="2770709" cy="1533998"/>
          </a:xfrm>
        </p:spPr>
        <p:txBody>
          <a:bodyPr>
            <a:normAutofit/>
          </a:bodyPr>
          <a:lstStyle/>
          <a:p>
            <a:pPr algn="ctr"/>
            <a:r>
              <a:rPr lang="es-MX" sz="2400" b="1" dirty="0"/>
              <a:t>Obligaciones para Poder Legislativo</a:t>
            </a:r>
          </a:p>
        </p:txBody>
      </p:sp>
      <p:pic>
        <p:nvPicPr>
          <p:cNvPr id="12"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04721">
            <a:off x="8974507" y="2295887"/>
            <a:ext cx="1809848" cy="2490291"/>
          </a:xfrm>
          <a:prstGeom prst="rect">
            <a:avLst/>
          </a:prstGeom>
          <a:effectLst>
            <a:outerShdw blurRad="76200" dir="18900000" sy="23000" kx="-1200000" algn="bl" rotWithShape="0">
              <a:prstClr val="black">
                <a:alpha val="20000"/>
              </a:prstClr>
            </a:outerShdw>
          </a:effectLst>
          <a:scene3d>
            <a:camera prst="perspectiveHeroicExtremeLeftFacing" fov="3600000">
              <a:rot lat="20580388" lon="1914816" rev="19689845"/>
            </a:camera>
            <a:lightRig rig="threePt" dir="t">
              <a:rot lat="0" lon="0" rev="600000"/>
            </a:lightRig>
          </a:scene3d>
          <a:sp3d extrusionH="69850" contourW="12700" prstMaterial="metal">
            <a:bevelB/>
            <a:contourClr>
              <a:schemeClr val="accent4"/>
            </a:contourClr>
          </a:sp3d>
        </p:spPr>
      </p:pic>
      <p:sp>
        <p:nvSpPr>
          <p:cNvPr id="17" name="Flecha izquierda y derecha 16"/>
          <p:cNvSpPr/>
          <p:nvPr/>
        </p:nvSpPr>
        <p:spPr>
          <a:xfrm>
            <a:off x="5283200" y="3095990"/>
            <a:ext cx="3067617" cy="712508"/>
          </a:xfrm>
          <a:prstGeom prst="leftRightArrow">
            <a:avLst>
              <a:gd name="adj1" fmla="val 50491"/>
              <a:gd name="adj2" fmla="val 41852"/>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pic>
        <p:nvPicPr>
          <p:cNvPr id="11" name="9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739" y="686021"/>
            <a:ext cx="1634490" cy="678320"/>
          </a:xfrm>
          <a:prstGeom prst="rect">
            <a:avLst/>
          </a:prstGeom>
          <a:noFill/>
          <a:ln>
            <a:noFill/>
          </a:ln>
        </p:spPr>
      </p:pic>
    </p:spTree>
    <p:extLst>
      <p:ext uri="{BB962C8B-B14F-4D97-AF65-F5344CB8AC3E}">
        <p14:creationId xmlns:p14="http://schemas.microsoft.com/office/powerpoint/2010/main" val="3739283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CuadroTexto"/>
          <p:cNvSpPr txBox="1"/>
          <p:nvPr/>
        </p:nvSpPr>
        <p:spPr>
          <a:xfrm>
            <a:off x="505300" y="2333744"/>
            <a:ext cx="11209092" cy="4396929"/>
          </a:xfrm>
          <a:prstGeom prst="rect">
            <a:avLst/>
          </a:prstGeom>
          <a:noFill/>
        </p:spPr>
        <p:txBody>
          <a:bodyPr wrap="square" rtlCol="0">
            <a:spAutoFit/>
          </a:bodyPr>
          <a:lstStyle/>
          <a:p>
            <a:pPr algn="just">
              <a:lnSpc>
                <a:spcPts val="2240"/>
              </a:lnSpc>
            </a:pPr>
            <a:r>
              <a:rPr lang="es-MX" sz="1700" b="1" dirty="0">
                <a:latin typeface="Arial" panose="020B0604020202020204" pitchFamily="34" charset="0"/>
                <a:cs typeface="Arial" panose="020B0604020202020204" pitchFamily="34" charset="0"/>
              </a:rPr>
              <a:t>Artículo 72.</a:t>
            </a:r>
            <a:r>
              <a:rPr lang="es-MX" sz="1700" dirty="0">
                <a:latin typeface="Arial" panose="020B0604020202020204" pitchFamily="34" charset="0"/>
                <a:cs typeface="Arial" panose="020B0604020202020204" pitchFamily="34" charset="0"/>
              </a:rPr>
              <a:t> Poderes Legislativos Federal, de las Entidades Federativas y la Asamblea Legislativa del Distrito Federal:</a:t>
            </a:r>
            <a:endParaRPr lang="es-MX" sz="800" dirty="0">
              <a:latin typeface="Arial" panose="020B0604020202020204" pitchFamily="34" charset="0"/>
              <a:cs typeface="Arial" panose="020B0604020202020204" pitchFamily="34" charset="0"/>
            </a:endParaRPr>
          </a:p>
          <a:p>
            <a:pPr marL="898525" indent="-536575" algn="just">
              <a:lnSpc>
                <a:spcPts val="2240"/>
              </a:lnSpc>
            </a:pPr>
            <a:r>
              <a:rPr lang="es-MX" sz="1700" dirty="0">
                <a:latin typeface="Arial" panose="020B0604020202020204" pitchFamily="34" charset="0"/>
                <a:cs typeface="Arial" panose="020B0604020202020204" pitchFamily="34" charset="0"/>
              </a:rPr>
              <a:t>I</a:t>
            </a:r>
            <a:r>
              <a:rPr lang="es-ES" sz="1700" dirty="0">
                <a:latin typeface="Arial" panose="020B0604020202020204" pitchFamily="34" charset="0"/>
                <a:cs typeface="Arial" panose="020B0604020202020204" pitchFamily="34" charset="0"/>
              </a:rPr>
              <a:t>.   	</a:t>
            </a:r>
            <a:r>
              <a:rPr lang="es-MX" sz="1700" b="1" dirty="0">
                <a:latin typeface="Arial" panose="020B0604020202020204" pitchFamily="34" charset="0"/>
                <a:cs typeface="Arial" panose="020B0604020202020204" pitchFamily="34" charset="0"/>
              </a:rPr>
              <a:t>Agenda </a:t>
            </a:r>
            <a:r>
              <a:rPr lang="es-MX" sz="1700" dirty="0">
                <a:latin typeface="Arial" panose="020B0604020202020204" pitchFamily="34" charset="0"/>
                <a:cs typeface="Arial" panose="020B0604020202020204" pitchFamily="34" charset="0"/>
              </a:rPr>
              <a:t>legislativa;</a:t>
            </a:r>
          </a:p>
          <a:p>
            <a:pPr marL="898525" indent="-536575" algn="just">
              <a:lnSpc>
                <a:spcPts val="2240"/>
              </a:lnSpc>
            </a:pPr>
            <a:r>
              <a:rPr lang="es-MX" sz="1700" dirty="0">
                <a:latin typeface="Arial" panose="020B0604020202020204" pitchFamily="34" charset="0"/>
                <a:cs typeface="Arial" panose="020B0604020202020204" pitchFamily="34" charset="0"/>
              </a:rPr>
              <a:t>II.    	</a:t>
            </a:r>
            <a:r>
              <a:rPr lang="es-MX" sz="1700" b="1" dirty="0">
                <a:latin typeface="Arial" panose="020B0604020202020204" pitchFamily="34" charset="0"/>
                <a:cs typeface="Arial" panose="020B0604020202020204" pitchFamily="34" charset="0"/>
              </a:rPr>
              <a:t>Gaceta Parlamentaria</a:t>
            </a:r>
            <a:r>
              <a:rPr lang="es-MX" sz="1700" dirty="0">
                <a:latin typeface="Arial" panose="020B0604020202020204" pitchFamily="34" charset="0"/>
                <a:cs typeface="Arial" panose="020B0604020202020204" pitchFamily="34" charset="0"/>
              </a:rPr>
              <a:t>;</a:t>
            </a:r>
          </a:p>
          <a:p>
            <a:pPr marL="898525" indent="-536575" algn="just">
              <a:lnSpc>
                <a:spcPts val="2240"/>
              </a:lnSpc>
            </a:pPr>
            <a:r>
              <a:rPr lang="es-MX" sz="1700" dirty="0">
                <a:latin typeface="Arial" panose="020B0604020202020204" pitchFamily="34" charset="0"/>
                <a:cs typeface="Arial" panose="020B0604020202020204" pitchFamily="34" charset="0"/>
              </a:rPr>
              <a:t>III.   	</a:t>
            </a:r>
            <a:r>
              <a:rPr lang="es-MX" sz="1700" b="1" dirty="0">
                <a:latin typeface="Arial" panose="020B0604020202020204" pitchFamily="34" charset="0"/>
                <a:cs typeface="Arial" panose="020B0604020202020204" pitchFamily="34" charset="0"/>
              </a:rPr>
              <a:t>Orden del Día;</a:t>
            </a:r>
          </a:p>
          <a:p>
            <a:pPr marL="898525" indent="-536575" algn="just">
              <a:lnSpc>
                <a:spcPts val="2240"/>
              </a:lnSpc>
            </a:pPr>
            <a:r>
              <a:rPr lang="es-MX" sz="1700" dirty="0">
                <a:latin typeface="Arial" panose="020B0604020202020204" pitchFamily="34" charset="0"/>
                <a:cs typeface="Arial" panose="020B0604020202020204" pitchFamily="34" charset="0"/>
              </a:rPr>
              <a:t>IV.   	El </a:t>
            </a:r>
            <a:r>
              <a:rPr lang="es-MX" sz="1700" b="1" dirty="0">
                <a:latin typeface="Arial" panose="020B0604020202020204" pitchFamily="34" charset="0"/>
                <a:cs typeface="Arial" panose="020B0604020202020204" pitchFamily="34" charset="0"/>
              </a:rPr>
              <a:t>Diario de Debates;</a:t>
            </a:r>
          </a:p>
          <a:p>
            <a:pPr marL="898525" indent="-536575" algn="just">
              <a:lnSpc>
                <a:spcPts val="2240"/>
              </a:lnSpc>
            </a:pPr>
            <a:r>
              <a:rPr lang="es-MX" sz="1700" dirty="0">
                <a:latin typeface="Arial" panose="020B0604020202020204" pitchFamily="34" charset="0"/>
                <a:cs typeface="Arial" panose="020B0604020202020204" pitchFamily="34" charset="0"/>
              </a:rPr>
              <a:t>V.    	Las versiones </a:t>
            </a:r>
            <a:r>
              <a:rPr lang="es-MX" sz="1700" b="1" dirty="0">
                <a:latin typeface="Arial" panose="020B0604020202020204" pitchFamily="34" charset="0"/>
                <a:cs typeface="Arial" panose="020B0604020202020204" pitchFamily="34" charset="0"/>
              </a:rPr>
              <a:t>estenográficas</a:t>
            </a:r>
            <a:r>
              <a:rPr lang="es-MX" sz="1700" dirty="0">
                <a:latin typeface="Arial" panose="020B0604020202020204" pitchFamily="34" charset="0"/>
                <a:cs typeface="Arial" panose="020B0604020202020204" pitchFamily="34" charset="0"/>
              </a:rPr>
              <a:t>;</a:t>
            </a:r>
          </a:p>
          <a:p>
            <a:pPr marL="898525" indent="-536575" algn="just">
              <a:lnSpc>
                <a:spcPts val="2240"/>
              </a:lnSpc>
            </a:pPr>
            <a:r>
              <a:rPr lang="es-MX" sz="1700" dirty="0">
                <a:latin typeface="Arial" panose="020B0604020202020204" pitchFamily="34" charset="0"/>
                <a:cs typeface="Arial" panose="020B0604020202020204" pitchFamily="34" charset="0"/>
              </a:rPr>
              <a:t>VI.  	La </a:t>
            </a:r>
            <a:r>
              <a:rPr lang="es-MX" sz="1700" b="1" dirty="0">
                <a:latin typeface="Arial" panose="020B0604020202020204" pitchFamily="34" charset="0"/>
                <a:cs typeface="Arial" panose="020B0604020202020204" pitchFamily="34" charset="0"/>
              </a:rPr>
              <a:t>asistencia </a:t>
            </a:r>
            <a:r>
              <a:rPr lang="es-MX" sz="1700" dirty="0">
                <a:latin typeface="Arial" panose="020B0604020202020204" pitchFamily="34" charset="0"/>
                <a:cs typeface="Arial" panose="020B0604020202020204" pitchFamily="34" charset="0"/>
              </a:rPr>
              <a:t>de cada una de sus </a:t>
            </a:r>
            <a:r>
              <a:rPr lang="es-MX" sz="1700" b="1" dirty="0">
                <a:latin typeface="Arial" panose="020B0604020202020204" pitchFamily="34" charset="0"/>
                <a:cs typeface="Arial" panose="020B0604020202020204" pitchFamily="34" charset="0"/>
              </a:rPr>
              <a:t>sesiones del Pleno </a:t>
            </a:r>
            <a:r>
              <a:rPr lang="es-MX" sz="1700" dirty="0">
                <a:latin typeface="Arial" panose="020B0604020202020204" pitchFamily="34" charset="0"/>
                <a:cs typeface="Arial" panose="020B0604020202020204" pitchFamily="34" charset="0"/>
              </a:rPr>
              <a:t>y de las </a:t>
            </a:r>
            <a:r>
              <a:rPr lang="es-MX" sz="1700" b="1" dirty="0">
                <a:latin typeface="Arial" panose="020B0604020202020204" pitchFamily="34" charset="0"/>
                <a:cs typeface="Arial" panose="020B0604020202020204" pitchFamily="34" charset="0"/>
              </a:rPr>
              <a:t>Comisiones y Comités</a:t>
            </a:r>
            <a:r>
              <a:rPr lang="es-MX" sz="1700" dirty="0">
                <a:latin typeface="Arial" panose="020B0604020202020204" pitchFamily="34" charset="0"/>
                <a:cs typeface="Arial" panose="020B0604020202020204" pitchFamily="34" charset="0"/>
              </a:rPr>
              <a:t>;</a:t>
            </a:r>
          </a:p>
          <a:p>
            <a:pPr marL="898525" indent="-536575" algn="just">
              <a:lnSpc>
                <a:spcPts val="2240"/>
              </a:lnSpc>
            </a:pPr>
            <a:r>
              <a:rPr lang="es-MX" sz="1700" dirty="0">
                <a:latin typeface="Arial" panose="020B0604020202020204" pitchFamily="34" charset="0"/>
                <a:cs typeface="Arial" panose="020B0604020202020204" pitchFamily="34" charset="0"/>
              </a:rPr>
              <a:t>VII. 	Las </a:t>
            </a:r>
            <a:r>
              <a:rPr lang="es-MX" sz="1700" b="1" dirty="0">
                <a:latin typeface="Arial" panose="020B0604020202020204" pitchFamily="34" charset="0"/>
                <a:cs typeface="Arial" panose="020B0604020202020204" pitchFamily="34" charset="0"/>
              </a:rPr>
              <a:t>iniciativas de ley o decretos, puntos de acuerdo</a:t>
            </a:r>
            <a:r>
              <a:rPr lang="es-MX" sz="1700" dirty="0">
                <a:latin typeface="Arial" panose="020B0604020202020204" pitchFamily="34" charset="0"/>
                <a:cs typeface="Arial" panose="020B0604020202020204" pitchFamily="34" charset="0"/>
              </a:rPr>
              <a:t>, la fecha en que se recibió, las Comisiones a las  que se turnaron, y los dictámenes que, en su caso, recaigan sobre las mismas;</a:t>
            </a:r>
          </a:p>
          <a:p>
            <a:pPr marL="898525" indent="-536575" algn="just">
              <a:lnSpc>
                <a:spcPts val="2240"/>
              </a:lnSpc>
            </a:pPr>
            <a:r>
              <a:rPr lang="es-MX" sz="1700" dirty="0">
                <a:latin typeface="Arial" panose="020B0604020202020204" pitchFamily="34" charset="0"/>
                <a:cs typeface="Arial" panose="020B0604020202020204" pitchFamily="34" charset="0"/>
              </a:rPr>
              <a:t>VIII.  Las </a:t>
            </a:r>
            <a:r>
              <a:rPr lang="es-MX" sz="1700" b="1" dirty="0">
                <a:latin typeface="Arial" panose="020B0604020202020204" pitchFamily="34" charset="0"/>
                <a:cs typeface="Arial" panose="020B0604020202020204" pitchFamily="34" charset="0"/>
              </a:rPr>
              <a:t>leyes, decretos y acuerdos aprobados </a:t>
            </a:r>
            <a:r>
              <a:rPr lang="es-MX" sz="1700" dirty="0">
                <a:latin typeface="Arial" panose="020B0604020202020204" pitchFamily="34" charset="0"/>
                <a:cs typeface="Arial" panose="020B0604020202020204" pitchFamily="34" charset="0"/>
              </a:rPr>
              <a:t>por el órgano legislativo;</a:t>
            </a:r>
          </a:p>
          <a:p>
            <a:pPr marL="898525" indent="-536575" algn="just">
              <a:lnSpc>
                <a:spcPts val="2240"/>
              </a:lnSpc>
            </a:pPr>
            <a:r>
              <a:rPr lang="es-MX" sz="1700" dirty="0">
                <a:latin typeface="Arial" panose="020B0604020202020204" pitchFamily="34" charset="0"/>
                <a:cs typeface="Arial" panose="020B0604020202020204" pitchFamily="34" charset="0"/>
              </a:rPr>
              <a:t>IX.   Las </a:t>
            </a:r>
            <a:r>
              <a:rPr lang="es-MX" sz="1700" b="1" dirty="0">
                <a:latin typeface="Arial" panose="020B0604020202020204" pitchFamily="34" charset="0"/>
                <a:cs typeface="Arial" panose="020B0604020202020204" pitchFamily="34" charset="0"/>
              </a:rPr>
              <a:t>convocatorias, actas, acuerdos, listas de asistencia y votación de las comisiones y comités y de las sesiones del Pleno</a:t>
            </a:r>
            <a:r>
              <a:rPr lang="es-MX" sz="1700" dirty="0">
                <a:latin typeface="Arial" panose="020B0604020202020204" pitchFamily="34" charset="0"/>
                <a:cs typeface="Arial" panose="020B0604020202020204" pitchFamily="34" charset="0"/>
              </a:rPr>
              <a:t>, identificando el sentido del voto, en votación económica, y por cada legislador, en la votación nominal y el resultado de la votación por cédula, así como votos particulares y reservas de los dictámenes y acuerdos sometidos a consideración;</a:t>
            </a:r>
          </a:p>
        </p:txBody>
      </p:sp>
      <p:sp>
        <p:nvSpPr>
          <p:cNvPr id="6" name="Título 1"/>
          <p:cNvSpPr>
            <a:spLocks noGrp="1"/>
          </p:cNvSpPr>
          <p:nvPr>
            <p:ph type="title"/>
          </p:nvPr>
        </p:nvSpPr>
        <p:spPr>
          <a:xfrm>
            <a:off x="1994474" y="923560"/>
            <a:ext cx="8761413" cy="706964"/>
          </a:xfrm>
        </p:spPr>
        <p:txBody>
          <a:bodyPr/>
          <a:lstStyle/>
          <a:p>
            <a:pPr algn="ctr"/>
            <a:r>
              <a:rPr lang="es-MX" sz="2400" b="1" dirty="0">
                <a:solidFill>
                  <a:schemeClr val="bg1">
                    <a:lumMod val="85000"/>
                  </a:schemeClr>
                </a:solidFill>
              </a:rPr>
              <a:t>Artículo 72: Poder Legislativo</a:t>
            </a:r>
          </a:p>
        </p:txBody>
      </p:sp>
      <p:pic>
        <p:nvPicPr>
          <p:cNvPr id="8" name="9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739" y="686021"/>
            <a:ext cx="1634490" cy="678320"/>
          </a:xfrm>
          <a:prstGeom prst="rect">
            <a:avLst/>
          </a:prstGeom>
          <a:noFill/>
          <a:ln>
            <a:noFill/>
          </a:ln>
        </p:spPr>
      </p:pic>
    </p:spTree>
    <p:extLst>
      <p:ext uri="{BB962C8B-B14F-4D97-AF65-F5344CB8AC3E}">
        <p14:creationId xmlns:p14="http://schemas.microsoft.com/office/powerpoint/2010/main" val="6381000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994474" y="923560"/>
            <a:ext cx="8761413" cy="706964"/>
          </a:xfrm>
        </p:spPr>
        <p:txBody>
          <a:bodyPr/>
          <a:lstStyle/>
          <a:p>
            <a:pPr algn="ctr"/>
            <a:r>
              <a:rPr lang="es-MX" sz="2400" b="1" dirty="0">
                <a:solidFill>
                  <a:schemeClr val="bg1">
                    <a:lumMod val="85000"/>
                  </a:schemeClr>
                </a:solidFill>
              </a:rPr>
              <a:t>Artículo 72: Poder Legislativo</a:t>
            </a:r>
          </a:p>
        </p:txBody>
      </p:sp>
      <p:sp>
        <p:nvSpPr>
          <p:cNvPr id="5" name="3 CuadroTexto"/>
          <p:cNvSpPr txBox="1"/>
          <p:nvPr/>
        </p:nvSpPr>
        <p:spPr>
          <a:xfrm>
            <a:off x="897738" y="2409135"/>
            <a:ext cx="10707173" cy="4071627"/>
          </a:xfrm>
          <a:prstGeom prst="rect">
            <a:avLst/>
          </a:prstGeom>
          <a:noFill/>
        </p:spPr>
        <p:txBody>
          <a:bodyPr wrap="square" rtlCol="0">
            <a:spAutoFit/>
          </a:bodyPr>
          <a:lstStyle/>
          <a:p>
            <a:pPr marL="623888" indent="-623888" algn="just">
              <a:lnSpc>
                <a:spcPts val="2340"/>
              </a:lnSpc>
              <a:spcAft>
                <a:spcPts val="600"/>
              </a:spcAft>
            </a:pPr>
            <a:r>
              <a:rPr lang="es-MX" sz="1700" dirty="0">
                <a:latin typeface="Arial" panose="020B0604020202020204" pitchFamily="34" charset="0"/>
                <a:cs typeface="Arial" panose="020B0604020202020204" pitchFamily="34" charset="0"/>
              </a:rPr>
              <a:t>X.  	Las </a:t>
            </a:r>
            <a:r>
              <a:rPr lang="es-MX" sz="1700" b="1" dirty="0">
                <a:latin typeface="Arial" panose="020B0604020202020204" pitchFamily="34" charset="0"/>
                <a:cs typeface="Arial" panose="020B0604020202020204" pitchFamily="34" charset="0"/>
              </a:rPr>
              <a:t>resoluciones definitivas sobre juicios políticos </a:t>
            </a:r>
            <a:r>
              <a:rPr lang="es-MX" sz="1700" dirty="0">
                <a:latin typeface="Arial" panose="020B0604020202020204" pitchFamily="34" charset="0"/>
                <a:cs typeface="Arial" panose="020B0604020202020204" pitchFamily="34" charset="0"/>
              </a:rPr>
              <a:t>y declaratorias de procedencia;</a:t>
            </a:r>
          </a:p>
          <a:p>
            <a:pPr marL="623888" indent="-623888" algn="just">
              <a:lnSpc>
                <a:spcPts val="2340"/>
              </a:lnSpc>
              <a:spcAft>
                <a:spcPts val="600"/>
              </a:spcAft>
            </a:pPr>
            <a:r>
              <a:rPr lang="es-MX" sz="1700" dirty="0">
                <a:latin typeface="Arial" panose="020B0604020202020204" pitchFamily="34" charset="0"/>
                <a:cs typeface="Arial" panose="020B0604020202020204" pitchFamily="34" charset="0"/>
              </a:rPr>
              <a:t>XI.  	Las versiones públicas de la </a:t>
            </a:r>
            <a:r>
              <a:rPr lang="es-MX" sz="1700" b="1" dirty="0">
                <a:latin typeface="Arial" panose="020B0604020202020204" pitchFamily="34" charset="0"/>
                <a:cs typeface="Arial" panose="020B0604020202020204" pitchFamily="34" charset="0"/>
              </a:rPr>
              <a:t>información entregada en las audiencias públicas, comparecencias y en los procedimientos de designación</a:t>
            </a:r>
            <a:r>
              <a:rPr lang="es-MX" sz="1700" dirty="0">
                <a:latin typeface="Arial" panose="020B0604020202020204" pitchFamily="34" charset="0"/>
                <a:cs typeface="Arial" panose="020B0604020202020204" pitchFamily="34" charset="0"/>
              </a:rPr>
              <a:t>, ratificación, elección, reelección o cualquier otro;</a:t>
            </a:r>
          </a:p>
          <a:p>
            <a:pPr marL="623888" indent="-623888" algn="just">
              <a:lnSpc>
                <a:spcPts val="2340"/>
              </a:lnSpc>
              <a:spcAft>
                <a:spcPts val="600"/>
              </a:spcAft>
            </a:pPr>
            <a:r>
              <a:rPr lang="es-MX" sz="1700" dirty="0">
                <a:latin typeface="Arial" panose="020B0604020202020204" pitchFamily="34" charset="0"/>
                <a:cs typeface="Arial" panose="020B0604020202020204" pitchFamily="34" charset="0"/>
              </a:rPr>
              <a:t>XII.	Las </a:t>
            </a:r>
            <a:r>
              <a:rPr lang="es-MX" sz="1700" b="1" dirty="0">
                <a:latin typeface="Arial" panose="020B0604020202020204" pitchFamily="34" charset="0"/>
                <a:cs typeface="Arial" panose="020B0604020202020204" pitchFamily="34" charset="0"/>
              </a:rPr>
              <a:t>contrataciones de servicios personales </a:t>
            </a:r>
            <a:r>
              <a:rPr lang="es-MX" sz="1700" dirty="0">
                <a:latin typeface="Arial" panose="020B0604020202020204" pitchFamily="34" charset="0"/>
                <a:cs typeface="Arial" panose="020B0604020202020204" pitchFamily="34" charset="0"/>
              </a:rPr>
              <a:t>señalando el nombre del prestador del servicio, objeto, monto y vigencia del contrato de los órganos de gobierno, Comisiones, Comités, Grupos Parlamentarios y centros de estudio u órganos de investigación;</a:t>
            </a:r>
          </a:p>
          <a:p>
            <a:pPr marL="623888" indent="-623888" algn="just">
              <a:lnSpc>
                <a:spcPts val="2340"/>
              </a:lnSpc>
              <a:spcAft>
                <a:spcPts val="600"/>
              </a:spcAft>
            </a:pPr>
            <a:r>
              <a:rPr lang="es-MX" sz="1700" dirty="0">
                <a:latin typeface="Arial" panose="020B0604020202020204" pitchFamily="34" charset="0"/>
                <a:cs typeface="Arial" panose="020B0604020202020204" pitchFamily="34" charset="0"/>
              </a:rPr>
              <a:t>XIII.	El </a:t>
            </a:r>
            <a:r>
              <a:rPr lang="es-MX" sz="1700" b="1" dirty="0">
                <a:latin typeface="Arial" panose="020B0604020202020204" pitchFamily="34" charset="0"/>
                <a:cs typeface="Arial" panose="020B0604020202020204" pitchFamily="34" charset="0"/>
              </a:rPr>
              <a:t>informe semestral del ejercicio presupuestal del uso y destino de los recursos financieros </a:t>
            </a:r>
            <a:r>
              <a:rPr lang="es-MX" sz="1700" dirty="0">
                <a:latin typeface="Arial" panose="020B0604020202020204" pitchFamily="34" charset="0"/>
                <a:cs typeface="Arial" panose="020B0604020202020204" pitchFamily="34" charset="0"/>
              </a:rPr>
              <a:t>de los órganos de gobierno, Comisiones, Comités, Grupos Parlamentarios y centros de estudio u órganos de investigación;</a:t>
            </a:r>
          </a:p>
          <a:p>
            <a:pPr marL="623888" indent="-623888" algn="just">
              <a:lnSpc>
                <a:spcPts val="2340"/>
              </a:lnSpc>
              <a:spcAft>
                <a:spcPts val="600"/>
              </a:spcAft>
            </a:pPr>
            <a:r>
              <a:rPr lang="es-MX" sz="1700" dirty="0">
                <a:latin typeface="Arial" panose="020B0604020202020204" pitchFamily="34" charset="0"/>
                <a:cs typeface="Arial" panose="020B0604020202020204" pitchFamily="34" charset="0"/>
              </a:rPr>
              <a:t>XIV.  Los resultados de los </a:t>
            </a:r>
            <a:r>
              <a:rPr lang="es-MX" sz="1700" b="1" dirty="0">
                <a:latin typeface="Arial" panose="020B0604020202020204" pitchFamily="34" charset="0"/>
                <a:cs typeface="Arial" panose="020B0604020202020204" pitchFamily="34" charset="0"/>
              </a:rPr>
              <a:t>estudios o investigaciones </a:t>
            </a:r>
            <a:r>
              <a:rPr lang="es-MX" sz="1700" dirty="0">
                <a:latin typeface="Arial" panose="020B0604020202020204" pitchFamily="34" charset="0"/>
                <a:cs typeface="Arial" panose="020B0604020202020204" pitchFamily="34" charset="0"/>
              </a:rPr>
              <a:t>de naturaleza económica, política y social que realicen los centros de estudio o investigación legislativa, y</a:t>
            </a:r>
          </a:p>
          <a:p>
            <a:pPr marL="623888" indent="-623888" algn="just">
              <a:lnSpc>
                <a:spcPts val="2340"/>
              </a:lnSpc>
              <a:spcAft>
                <a:spcPts val="600"/>
              </a:spcAft>
            </a:pPr>
            <a:r>
              <a:rPr lang="es-MX" sz="1700" dirty="0">
                <a:latin typeface="Arial" panose="020B0604020202020204" pitchFamily="34" charset="0"/>
                <a:cs typeface="Arial" panose="020B0604020202020204" pitchFamily="34" charset="0"/>
              </a:rPr>
              <a:t>XV.  	El </a:t>
            </a:r>
            <a:r>
              <a:rPr lang="es-MX" sz="1700" b="1" dirty="0">
                <a:latin typeface="Arial" panose="020B0604020202020204" pitchFamily="34" charset="0"/>
                <a:cs typeface="Arial" panose="020B0604020202020204" pitchFamily="34" charset="0"/>
              </a:rPr>
              <a:t>padrón de cabilderos</a:t>
            </a:r>
            <a:r>
              <a:rPr lang="es-MX" sz="1700" dirty="0">
                <a:latin typeface="Arial" panose="020B0604020202020204" pitchFamily="34" charset="0"/>
                <a:cs typeface="Arial" panose="020B0604020202020204" pitchFamily="34" charset="0"/>
              </a:rPr>
              <a:t>, de acuerdo a la normatividad aplicable.</a:t>
            </a:r>
          </a:p>
        </p:txBody>
      </p:sp>
      <p:pic>
        <p:nvPicPr>
          <p:cNvPr id="8" name="9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739" y="686021"/>
            <a:ext cx="1634490" cy="678320"/>
          </a:xfrm>
          <a:prstGeom prst="rect">
            <a:avLst/>
          </a:prstGeom>
          <a:noFill/>
          <a:ln>
            <a:noFill/>
          </a:ln>
        </p:spPr>
      </p:pic>
    </p:spTree>
    <p:extLst>
      <p:ext uri="{BB962C8B-B14F-4D97-AF65-F5344CB8AC3E}">
        <p14:creationId xmlns:p14="http://schemas.microsoft.com/office/powerpoint/2010/main" val="2164332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 xmlns:a16="http://schemas.microsoft.com/office/drawing/2014/main" id="{37D3F349-0CBA-4814-B960-2B868A78FF09}"/>
              </a:ext>
            </a:extLst>
          </p:cNvPr>
          <p:cNvSpPr/>
          <p:nvPr/>
        </p:nvSpPr>
        <p:spPr>
          <a:xfrm>
            <a:off x="0" y="839639"/>
            <a:ext cx="8702566" cy="1551797"/>
          </a:xfrm>
          <a:prstGeom prst="rect">
            <a:avLst/>
          </a:prstGeom>
          <a:solidFill>
            <a:srgbClr val="5B17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 xmlns:a16="http://schemas.microsoft.com/office/drawing/2014/main" id="{CB74EF50-2A8F-4089-8E97-82BF46397FA6}"/>
              </a:ext>
            </a:extLst>
          </p:cNvPr>
          <p:cNvSpPr txBox="1"/>
          <p:nvPr/>
        </p:nvSpPr>
        <p:spPr>
          <a:xfrm>
            <a:off x="402316" y="1328626"/>
            <a:ext cx="5602900" cy="523220"/>
          </a:xfrm>
          <a:prstGeom prst="rect">
            <a:avLst/>
          </a:prstGeom>
          <a:noFill/>
        </p:spPr>
        <p:txBody>
          <a:bodyPr wrap="square" rtlCol="0">
            <a:spAutoFit/>
          </a:bodyPr>
          <a:lstStyle/>
          <a:p>
            <a:r>
              <a:rPr lang="es-MX" sz="2800" b="1" dirty="0">
                <a:solidFill>
                  <a:schemeClr val="bg1"/>
                </a:solidFill>
                <a:latin typeface="Arial" panose="020B0604020202020204" pitchFamily="34" charset="0"/>
                <a:cs typeface="Arial" panose="020B0604020202020204" pitchFamily="34" charset="0"/>
              </a:rPr>
              <a:t>UNIDAD DE TRANSPARENCIA</a:t>
            </a:r>
          </a:p>
        </p:txBody>
      </p:sp>
      <p:pic>
        <p:nvPicPr>
          <p:cNvPr id="9" name="Picture 4" descr="C:\Users\janeth.guzman\Documents\Janeth\2009_2011 mayo\Guía práctica\entregas a ntmk\ilustraciones\de nuevo.jpg"/>
          <p:cNvPicPr>
            <a:picLocks noChangeAspect="1" noChangeArrowheads="1"/>
          </p:cNvPicPr>
          <p:nvPr/>
        </p:nvPicPr>
        <p:blipFill>
          <a:blip r:embed="rId2">
            <a:extLst>
              <a:ext uri="{28A0092B-C50C-407E-A947-70E740481C1C}">
                <a14:useLocalDpi xmlns:a14="http://schemas.microsoft.com/office/drawing/2010/main" val="0"/>
              </a:ext>
            </a:extLst>
          </a:blip>
          <a:srcRect b="28145"/>
          <a:stretch>
            <a:fillRect/>
          </a:stretch>
        </p:blipFill>
        <p:spPr bwMode="auto">
          <a:xfrm>
            <a:off x="816640" y="2910656"/>
            <a:ext cx="7235825"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Resultado de imagen para unidad de transparenc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2465" y="3205784"/>
            <a:ext cx="3299738" cy="1495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091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809617" y="2706224"/>
            <a:ext cx="4496479" cy="706964"/>
          </a:xfrm>
        </p:spPr>
        <p:txBody>
          <a:bodyPr/>
          <a:lstStyle/>
          <a:p>
            <a:pPr algn="ctr"/>
            <a:r>
              <a:rPr lang="es-MX" sz="2400" b="1" dirty="0"/>
              <a:t>Obligaciones para el Poder Judicial</a:t>
            </a:r>
          </a:p>
        </p:txBody>
      </p:sp>
      <p:pic>
        <p:nvPicPr>
          <p:cNvPr id="12"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04721">
            <a:off x="9322927" y="1662360"/>
            <a:ext cx="1809848" cy="2490291"/>
          </a:xfrm>
          <a:prstGeom prst="rect">
            <a:avLst/>
          </a:prstGeom>
          <a:effectLst>
            <a:outerShdw blurRad="76200" dir="18900000" sy="23000" kx="-1200000" algn="bl" rotWithShape="0">
              <a:prstClr val="black">
                <a:alpha val="20000"/>
              </a:prstClr>
            </a:outerShdw>
          </a:effectLst>
          <a:scene3d>
            <a:camera prst="perspectiveHeroicExtremeLeftFacing" fov="3600000">
              <a:rot lat="20580388" lon="1914816" rev="19689845"/>
            </a:camera>
            <a:lightRig rig="threePt" dir="t">
              <a:rot lat="0" lon="0" rev="600000"/>
            </a:lightRig>
          </a:scene3d>
          <a:sp3d extrusionH="69850" contourW="12700" prstMaterial="metal">
            <a:bevelB/>
            <a:contourClr>
              <a:schemeClr val="accent4"/>
            </a:contourClr>
          </a:sp3d>
        </p:spPr>
      </p:pic>
      <p:sp>
        <p:nvSpPr>
          <p:cNvPr id="17" name="Flecha izquierda y derecha 16"/>
          <p:cNvSpPr/>
          <p:nvPr/>
        </p:nvSpPr>
        <p:spPr>
          <a:xfrm>
            <a:off x="6430588" y="2724507"/>
            <a:ext cx="1792004" cy="712508"/>
          </a:xfrm>
          <a:prstGeom prst="leftRightArrow">
            <a:avLst>
              <a:gd name="adj1" fmla="val 50491"/>
              <a:gd name="adj2" fmla="val 41852"/>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pic>
        <p:nvPicPr>
          <p:cNvPr id="10" name="9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739" y="686021"/>
            <a:ext cx="1634490" cy="678320"/>
          </a:xfrm>
          <a:prstGeom prst="rect">
            <a:avLst/>
          </a:prstGeom>
          <a:noFill/>
          <a:ln>
            <a:noFill/>
          </a:ln>
        </p:spPr>
      </p:pic>
    </p:spTree>
    <p:extLst>
      <p:ext uri="{BB962C8B-B14F-4D97-AF65-F5344CB8AC3E}">
        <p14:creationId xmlns:p14="http://schemas.microsoft.com/office/powerpoint/2010/main" val="5032677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939734" y="923560"/>
            <a:ext cx="8761413" cy="706964"/>
          </a:xfrm>
        </p:spPr>
        <p:txBody>
          <a:bodyPr/>
          <a:lstStyle/>
          <a:p>
            <a:pPr algn="ctr"/>
            <a:r>
              <a:rPr lang="es-MX" sz="2400" b="1" dirty="0">
                <a:solidFill>
                  <a:schemeClr val="bg1">
                    <a:lumMod val="85000"/>
                  </a:schemeClr>
                </a:solidFill>
              </a:rPr>
              <a:t>Artículo 73: Poder Judicial</a:t>
            </a:r>
          </a:p>
        </p:txBody>
      </p:sp>
      <p:sp>
        <p:nvSpPr>
          <p:cNvPr id="8" name="3 CuadroTexto"/>
          <p:cNvSpPr txBox="1"/>
          <p:nvPr/>
        </p:nvSpPr>
        <p:spPr>
          <a:xfrm>
            <a:off x="673864" y="2538682"/>
            <a:ext cx="10668295" cy="3508653"/>
          </a:xfrm>
          <a:prstGeom prst="rect">
            <a:avLst/>
          </a:prstGeom>
          <a:noFill/>
        </p:spPr>
        <p:txBody>
          <a:bodyPr wrap="square" rtlCol="0">
            <a:spAutoFit/>
          </a:bodyPr>
          <a:lstStyle/>
          <a:p>
            <a:pPr algn="just"/>
            <a:r>
              <a:rPr lang="es-MX" b="1" dirty="0">
                <a:latin typeface="Arial" panose="020B0604020202020204" pitchFamily="34" charset="0"/>
                <a:cs typeface="Arial" panose="020B0604020202020204" pitchFamily="34" charset="0"/>
              </a:rPr>
              <a:t>Artículo 73.</a:t>
            </a:r>
            <a:r>
              <a:rPr lang="es-MX" dirty="0">
                <a:latin typeface="Arial" panose="020B0604020202020204" pitchFamily="34" charset="0"/>
                <a:cs typeface="Arial" panose="020B0604020202020204" pitchFamily="34" charset="0"/>
              </a:rPr>
              <a:t>- Poderes Judiciales Federal y de las Entidades Federativas:</a:t>
            </a:r>
          </a:p>
          <a:p>
            <a:pPr algn="just"/>
            <a:endParaRPr lang="es-MX" dirty="0">
              <a:latin typeface="Arial" panose="020B0604020202020204" pitchFamily="34" charset="0"/>
              <a:cs typeface="Arial" panose="020B0604020202020204" pitchFamily="34" charset="0"/>
            </a:endParaRPr>
          </a:p>
          <a:p>
            <a:pPr marL="898525" indent="-898525" algn="just">
              <a:spcAft>
                <a:spcPts val="1800"/>
              </a:spcAft>
            </a:pPr>
            <a:r>
              <a:rPr lang="es-MX" dirty="0">
                <a:latin typeface="Arial" panose="020B0604020202020204" pitchFamily="34" charset="0"/>
                <a:cs typeface="Arial" panose="020B0604020202020204" pitchFamily="34" charset="0"/>
              </a:rPr>
              <a:t>I.	Las </a:t>
            </a:r>
            <a:r>
              <a:rPr lang="es-MX" b="1" dirty="0">
                <a:latin typeface="Arial" panose="020B0604020202020204" pitchFamily="34" charset="0"/>
                <a:cs typeface="Arial" panose="020B0604020202020204" pitchFamily="34" charset="0"/>
              </a:rPr>
              <a:t>tesis y ejecutorias </a:t>
            </a:r>
            <a:r>
              <a:rPr lang="es-MX" dirty="0">
                <a:latin typeface="Arial" panose="020B0604020202020204" pitchFamily="34" charset="0"/>
                <a:cs typeface="Arial" panose="020B0604020202020204" pitchFamily="34" charset="0"/>
              </a:rPr>
              <a:t>publicadas en el Semanario Judicial de la Federación o en la Gaceta respectiva de cada tribunal administrativo, incluyendo, tesis jurisprudenciales y aisladas;	</a:t>
            </a:r>
          </a:p>
          <a:p>
            <a:pPr marL="898525" indent="-898525" algn="just">
              <a:spcAft>
                <a:spcPts val="1800"/>
              </a:spcAft>
              <a:buAutoNum type="romanUcPeriod" startAt="2"/>
            </a:pPr>
            <a:r>
              <a:rPr lang="es-MX" dirty="0">
                <a:latin typeface="Arial" panose="020B0604020202020204" pitchFamily="34" charset="0"/>
                <a:cs typeface="Arial" panose="020B0604020202020204" pitchFamily="34" charset="0"/>
              </a:rPr>
              <a:t>Las </a:t>
            </a:r>
            <a:r>
              <a:rPr lang="es-MX" b="1" dirty="0">
                <a:latin typeface="Arial" panose="020B0604020202020204" pitchFamily="34" charset="0"/>
                <a:cs typeface="Arial" panose="020B0604020202020204" pitchFamily="34" charset="0"/>
              </a:rPr>
              <a:t>versiones públicas de las </a:t>
            </a:r>
            <a:r>
              <a:rPr lang="es-MX" b="1" dirty="0" smtClean="0">
                <a:latin typeface="Arial" panose="020B0604020202020204" pitchFamily="34" charset="0"/>
                <a:cs typeface="Arial" panose="020B0604020202020204" pitchFamily="34" charset="0"/>
              </a:rPr>
              <a:t>sentencias</a:t>
            </a:r>
            <a:r>
              <a:rPr lang="es-MX" dirty="0" smtClean="0">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a:p>
            <a:pPr marL="898525" indent="-898525" algn="just">
              <a:spcAft>
                <a:spcPts val="1800"/>
              </a:spcAft>
              <a:buAutoNum type="romanUcPeriod" startAt="2"/>
            </a:pPr>
            <a:r>
              <a:rPr lang="es-MX" dirty="0">
                <a:latin typeface="Arial" panose="020B0604020202020204" pitchFamily="34" charset="0"/>
                <a:cs typeface="Arial" panose="020B0604020202020204" pitchFamily="34" charset="0"/>
              </a:rPr>
              <a:t>	Las versiones estenográficas de las </a:t>
            </a:r>
            <a:r>
              <a:rPr lang="es-MX" b="1" dirty="0">
                <a:latin typeface="Arial" panose="020B0604020202020204" pitchFamily="34" charset="0"/>
                <a:cs typeface="Arial" panose="020B0604020202020204" pitchFamily="34" charset="0"/>
              </a:rPr>
              <a:t>sesiones públicas</a:t>
            </a:r>
            <a:r>
              <a:rPr lang="es-MX" dirty="0">
                <a:latin typeface="Arial" panose="020B0604020202020204" pitchFamily="34" charset="0"/>
                <a:cs typeface="Arial" panose="020B0604020202020204" pitchFamily="34" charset="0"/>
              </a:rPr>
              <a:t>;	</a:t>
            </a:r>
          </a:p>
          <a:p>
            <a:pPr marL="898525" indent="-898525" algn="just">
              <a:spcAft>
                <a:spcPts val="1800"/>
              </a:spcAft>
            </a:pPr>
            <a:r>
              <a:rPr lang="es-MX" dirty="0">
                <a:latin typeface="Arial" panose="020B0604020202020204" pitchFamily="34" charset="0"/>
                <a:cs typeface="Arial" panose="020B0604020202020204" pitchFamily="34" charset="0"/>
              </a:rPr>
              <a:t>IV.	La relacionada con los procesos por medio de los cuales fueron </a:t>
            </a:r>
            <a:r>
              <a:rPr lang="es-MX" b="1" dirty="0">
                <a:latin typeface="Arial" panose="020B0604020202020204" pitchFamily="34" charset="0"/>
                <a:cs typeface="Arial" panose="020B0604020202020204" pitchFamily="34" charset="0"/>
              </a:rPr>
              <a:t>designados los jueces y magistrados</a:t>
            </a:r>
            <a:r>
              <a:rPr lang="es-MX" dirty="0">
                <a:latin typeface="Arial" panose="020B0604020202020204" pitchFamily="34" charset="0"/>
                <a:cs typeface="Arial" panose="020B0604020202020204" pitchFamily="34" charset="0"/>
              </a:rPr>
              <a:t>, y	</a:t>
            </a:r>
          </a:p>
          <a:p>
            <a:pPr marL="898525" indent="-898525" algn="just">
              <a:spcAft>
                <a:spcPts val="1800"/>
              </a:spcAft>
            </a:pPr>
            <a:r>
              <a:rPr lang="es-MX" dirty="0">
                <a:latin typeface="Arial" panose="020B0604020202020204" pitchFamily="34" charset="0"/>
                <a:cs typeface="Arial" panose="020B0604020202020204" pitchFamily="34" charset="0"/>
              </a:rPr>
              <a:t>V.	La </a:t>
            </a:r>
            <a:r>
              <a:rPr lang="es-MX" b="1" dirty="0">
                <a:latin typeface="Arial" panose="020B0604020202020204" pitchFamily="34" charset="0"/>
                <a:cs typeface="Arial" panose="020B0604020202020204" pitchFamily="34" charset="0"/>
              </a:rPr>
              <a:t>lista de acuerdos </a:t>
            </a:r>
            <a:r>
              <a:rPr lang="es-MX" dirty="0">
                <a:latin typeface="Arial" panose="020B0604020202020204" pitchFamily="34" charset="0"/>
                <a:cs typeface="Arial" panose="020B0604020202020204" pitchFamily="34" charset="0"/>
              </a:rPr>
              <a:t>que diariamente se publiquen.</a:t>
            </a:r>
          </a:p>
        </p:txBody>
      </p:sp>
      <p:pic>
        <p:nvPicPr>
          <p:cNvPr id="7" name="9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739" y="686021"/>
            <a:ext cx="1634490" cy="678320"/>
          </a:xfrm>
          <a:prstGeom prst="rect">
            <a:avLst/>
          </a:prstGeom>
          <a:noFill/>
          <a:ln>
            <a:noFill/>
          </a:ln>
        </p:spPr>
      </p:pic>
    </p:spTree>
    <p:extLst>
      <p:ext uri="{BB962C8B-B14F-4D97-AF65-F5344CB8AC3E}">
        <p14:creationId xmlns:p14="http://schemas.microsoft.com/office/powerpoint/2010/main" val="6693980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527665" y="2642825"/>
            <a:ext cx="3078420" cy="1439777"/>
          </a:xfrm>
        </p:spPr>
        <p:txBody>
          <a:bodyPr>
            <a:normAutofit/>
          </a:bodyPr>
          <a:lstStyle/>
          <a:p>
            <a:pPr algn="ctr"/>
            <a:r>
              <a:rPr lang="es-MX" sz="2600" b="1" dirty="0"/>
              <a:t>Obligaciones para organismos político electorales locales</a:t>
            </a:r>
          </a:p>
        </p:txBody>
      </p:sp>
      <p:pic>
        <p:nvPicPr>
          <p:cNvPr id="12"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04721">
            <a:off x="9073039" y="2273989"/>
            <a:ext cx="1809848" cy="2490291"/>
          </a:xfrm>
          <a:prstGeom prst="rect">
            <a:avLst/>
          </a:prstGeom>
          <a:effectLst>
            <a:outerShdw blurRad="76200" dir="18900000" sy="23000" kx="-1200000" algn="bl" rotWithShape="0">
              <a:prstClr val="black">
                <a:alpha val="20000"/>
              </a:prstClr>
            </a:outerShdw>
          </a:effectLst>
          <a:scene3d>
            <a:camera prst="perspectiveHeroicExtremeLeftFacing" fov="3600000">
              <a:rot lat="20580388" lon="1914816" rev="19689845"/>
            </a:camera>
            <a:lightRig rig="threePt" dir="t">
              <a:rot lat="0" lon="0" rev="600000"/>
            </a:lightRig>
          </a:scene3d>
          <a:sp3d extrusionH="69850" contourW="12700" prstMaterial="metal">
            <a:bevelB/>
            <a:contourClr>
              <a:schemeClr val="accent4"/>
            </a:contourClr>
          </a:sp3d>
        </p:spPr>
      </p:pic>
      <p:sp>
        <p:nvSpPr>
          <p:cNvPr id="17" name="Flecha izquierda y derecha 16"/>
          <p:cNvSpPr/>
          <p:nvPr/>
        </p:nvSpPr>
        <p:spPr>
          <a:xfrm>
            <a:off x="4178041" y="3222990"/>
            <a:ext cx="4368800" cy="712508"/>
          </a:xfrm>
          <a:prstGeom prst="leftRightArrow">
            <a:avLst>
              <a:gd name="adj1" fmla="val 50491"/>
              <a:gd name="adj2" fmla="val 41852"/>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pic>
        <p:nvPicPr>
          <p:cNvPr id="10" name="9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739" y="671507"/>
            <a:ext cx="2069918" cy="837978"/>
          </a:xfrm>
          <a:prstGeom prst="rect">
            <a:avLst/>
          </a:prstGeom>
          <a:noFill/>
          <a:ln>
            <a:noFill/>
          </a:ln>
        </p:spPr>
      </p:pic>
    </p:spTree>
    <p:extLst>
      <p:ext uri="{BB962C8B-B14F-4D97-AF65-F5344CB8AC3E}">
        <p14:creationId xmlns:p14="http://schemas.microsoft.com/office/powerpoint/2010/main" val="318241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4 Rectángulo"/>
          <p:cNvSpPr/>
          <p:nvPr/>
        </p:nvSpPr>
        <p:spPr>
          <a:xfrm>
            <a:off x="336885" y="2405689"/>
            <a:ext cx="5402178" cy="3970318"/>
          </a:xfrm>
          <a:prstGeom prst="rect">
            <a:avLst/>
          </a:prstGeom>
        </p:spPr>
        <p:txBody>
          <a:bodyPr wrap="square">
            <a:spAutoFit/>
          </a:bodyPr>
          <a:lstStyle/>
          <a:p>
            <a:pPr marL="712788" indent="-712788" algn="just">
              <a:lnSpc>
                <a:spcPct val="150000"/>
              </a:lnSpc>
              <a:buAutoNum type="alphaLcPeriod"/>
            </a:pPr>
            <a:r>
              <a:rPr lang="es-MX" sz="1200" dirty="0"/>
              <a:t>Listado de partidos políticos, asociaciones y agrupaciones políticas o ciudadanos registrados </a:t>
            </a:r>
          </a:p>
          <a:p>
            <a:pPr marL="712788" indent="-712788" algn="just">
              <a:lnSpc>
                <a:spcPct val="150000"/>
              </a:lnSpc>
              <a:buAutoNum type="alphaLcPeriod"/>
            </a:pPr>
            <a:r>
              <a:rPr lang="es-MX" sz="1200" b="1" dirty="0">
                <a:solidFill>
                  <a:schemeClr val="accent5">
                    <a:lumMod val="75000"/>
                  </a:schemeClr>
                </a:solidFill>
              </a:rPr>
              <a:t>Informes que presenten partidos políticos, asociaciones y agrupaciones políticas o ciudadanos registrados </a:t>
            </a:r>
          </a:p>
          <a:p>
            <a:pPr marL="712788" indent="-712788" algn="just">
              <a:lnSpc>
                <a:spcPct val="150000"/>
              </a:lnSpc>
              <a:buAutoNum type="alphaLcPeriod"/>
            </a:pPr>
            <a:r>
              <a:rPr lang="es-MX" sz="1200" b="1" dirty="0">
                <a:solidFill>
                  <a:schemeClr val="accent5">
                    <a:lumMod val="75000"/>
                  </a:schemeClr>
                </a:solidFill>
              </a:rPr>
              <a:t>Geografía y cartografía electoral</a:t>
            </a:r>
          </a:p>
          <a:p>
            <a:pPr marL="712788" indent="-712788" algn="just">
              <a:lnSpc>
                <a:spcPct val="150000"/>
              </a:lnSpc>
              <a:buAutoNum type="alphaLcPeriod"/>
            </a:pPr>
            <a:r>
              <a:rPr lang="es-MX" sz="1200" dirty="0"/>
              <a:t>Registro de candidatos a cargos de elección popular</a:t>
            </a:r>
          </a:p>
          <a:p>
            <a:pPr marL="712788" indent="-712788" algn="just">
              <a:lnSpc>
                <a:spcPct val="150000"/>
              </a:lnSpc>
              <a:buAutoNum type="alphaLcPeriod"/>
            </a:pPr>
            <a:r>
              <a:rPr lang="es-MX" sz="1200" b="1" dirty="0">
                <a:solidFill>
                  <a:schemeClr val="accent5">
                    <a:lumMod val="75000"/>
                  </a:schemeClr>
                </a:solidFill>
              </a:rPr>
              <a:t>Catálogo de medios de comunicación, las pautas de transmisión y versiones de los spots</a:t>
            </a:r>
          </a:p>
          <a:p>
            <a:pPr marL="712788" indent="-712788" algn="just">
              <a:lnSpc>
                <a:spcPct val="150000"/>
              </a:lnSpc>
              <a:buAutoNum type="alphaLcPeriod"/>
            </a:pPr>
            <a:r>
              <a:rPr lang="es-MX" sz="1200" dirty="0"/>
              <a:t>Montos de financiamiento público por actividades ordinarias, de campaña y especificas, así como montos autorizados, financiamiento privado y topes de gasto en campañas</a:t>
            </a:r>
          </a:p>
          <a:p>
            <a:pPr marL="712788" indent="-712788" algn="just">
              <a:lnSpc>
                <a:spcPct val="150000"/>
              </a:lnSpc>
              <a:buAutoNum type="alphaLcPeriod"/>
            </a:pPr>
            <a:r>
              <a:rPr lang="es-MX" sz="1200" dirty="0"/>
              <a:t>Metodología e informes de encuestas y conteos rápidos financiados por autoridades electorales</a:t>
            </a:r>
          </a:p>
        </p:txBody>
      </p:sp>
      <p:sp>
        <p:nvSpPr>
          <p:cNvPr id="19" name="5 Rectángulo"/>
          <p:cNvSpPr/>
          <p:nvPr/>
        </p:nvSpPr>
        <p:spPr>
          <a:xfrm>
            <a:off x="6397519" y="2657483"/>
            <a:ext cx="5489681" cy="3139321"/>
          </a:xfrm>
          <a:prstGeom prst="rect">
            <a:avLst/>
          </a:prstGeom>
        </p:spPr>
        <p:txBody>
          <a:bodyPr wrap="square">
            <a:spAutoFit/>
          </a:bodyPr>
          <a:lstStyle/>
          <a:p>
            <a:pPr marL="722313" indent="-722313">
              <a:lnSpc>
                <a:spcPct val="150000"/>
              </a:lnSpc>
              <a:buAutoNum type="alphaLcPeriod" startAt="8"/>
            </a:pPr>
            <a:r>
              <a:rPr lang="es-MX" sz="1200" dirty="0"/>
              <a:t>Metodología e informe del Programa de Resultados Preliminares Electorales</a:t>
            </a:r>
          </a:p>
          <a:p>
            <a:pPr marL="722313" indent="-722313">
              <a:lnSpc>
                <a:spcPct val="150000"/>
              </a:lnSpc>
              <a:buAutoNum type="alphaLcPeriod" startAt="8"/>
            </a:pPr>
            <a:r>
              <a:rPr lang="es-MX" sz="1200" dirty="0"/>
              <a:t>Cómputos totales de elecciones y procesos de participación ciudadana</a:t>
            </a:r>
          </a:p>
          <a:p>
            <a:pPr marL="722313" indent="-722313">
              <a:lnSpc>
                <a:spcPct val="150000"/>
              </a:lnSpc>
              <a:buAutoNum type="alphaLcPeriod" startAt="10"/>
            </a:pPr>
            <a:r>
              <a:rPr lang="es-MX" sz="1200" b="1" dirty="0">
                <a:solidFill>
                  <a:schemeClr val="accent5">
                    <a:lumMod val="75000"/>
                  </a:schemeClr>
                </a:solidFill>
              </a:rPr>
              <a:t>Resultados y declaraciones de validez de las elecciones</a:t>
            </a:r>
          </a:p>
          <a:p>
            <a:pPr marL="722313" indent="-722313">
              <a:lnSpc>
                <a:spcPct val="150000"/>
              </a:lnSpc>
              <a:buAutoNum type="alphaLcPeriod" startAt="10"/>
            </a:pPr>
            <a:r>
              <a:rPr lang="es-MX" sz="1200" dirty="0"/>
              <a:t>Franquicias postales y telegráficas asignadas </a:t>
            </a:r>
          </a:p>
          <a:p>
            <a:pPr marL="722313" indent="-722313">
              <a:lnSpc>
                <a:spcPct val="150000"/>
              </a:lnSpc>
              <a:buAutoNum type="alphaLcPeriod" startAt="10"/>
            </a:pPr>
            <a:r>
              <a:rPr lang="es-MX" sz="1200" dirty="0"/>
              <a:t>Información sobre votos de mexicanos en el extranjero</a:t>
            </a:r>
          </a:p>
          <a:p>
            <a:pPr marL="722313" indent="-722313">
              <a:lnSpc>
                <a:spcPct val="150000"/>
              </a:lnSpc>
              <a:buAutoNum type="alphaLcPeriod" startAt="10"/>
            </a:pPr>
            <a:r>
              <a:rPr lang="es-MX" sz="1200" dirty="0"/>
              <a:t>Dictámenes, informes y resoluciones sobre pérdida de registro y liquidación de patrimonio de partidos políticos nacionales y locales</a:t>
            </a:r>
          </a:p>
          <a:p>
            <a:pPr marL="722313" indent="-722313">
              <a:lnSpc>
                <a:spcPct val="150000"/>
              </a:lnSpc>
              <a:buAutoNum type="alphaLcPeriod" startAt="10"/>
            </a:pPr>
            <a:r>
              <a:rPr lang="es-MX" sz="1200" b="1" dirty="0">
                <a:solidFill>
                  <a:schemeClr val="accent5">
                    <a:lumMod val="75000"/>
                  </a:schemeClr>
                </a:solidFill>
              </a:rPr>
              <a:t>Monitoreo de medios       </a:t>
            </a:r>
          </a:p>
        </p:txBody>
      </p:sp>
      <p:cxnSp>
        <p:nvCxnSpPr>
          <p:cNvPr id="28" name="6 Conector recto"/>
          <p:cNvCxnSpPr/>
          <p:nvPr/>
        </p:nvCxnSpPr>
        <p:spPr>
          <a:xfrm>
            <a:off x="6068291" y="2403483"/>
            <a:ext cx="0" cy="4320480"/>
          </a:xfrm>
          <a:prstGeom prst="line">
            <a:avLst/>
          </a:prstGeom>
        </p:spPr>
        <p:style>
          <a:lnRef idx="2">
            <a:schemeClr val="accent5"/>
          </a:lnRef>
          <a:fillRef idx="0">
            <a:schemeClr val="accent5"/>
          </a:fillRef>
          <a:effectRef idx="1">
            <a:schemeClr val="accent5"/>
          </a:effectRef>
          <a:fontRef idx="minor">
            <a:schemeClr val="tx1"/>
          </a:fontRef>
        </p:style>
      </p:cxnSp>
      <p:sp>
        <p:nvSpPr>
          <p:cNvPr id="8" name="Título 1"/>
          <p:cNvSpPr>
            <a:spLocks noGrp="1"/>
          </p:cNvSpPr>
          <p:nvPr>
            <p:ph type="title"/>
          </p:nvPr>
        </p:nvSpPr>
        <p:spPr>
          <a:xfrm>
            <a:off x="1923144" y="874244"/>
            <a:ext cx="9195705" cy="1210040"/>
          </a:xfrm>
        </p:spPr>
        <p:txBody>
          <a:bodyPr/>
          <a:lstStyle/>
          <a:p>
            <a:pPr algn="ctr"/>
            <a:r>
              <a:rPr lang="es-MX" sz="2800" b="1" dirty="0">
                <a:solidFill>
                  <a:srgbClr val="92D050"/>
                </a:solidFill>
              </a:rPr>
              <a:t>Obligaciones específicas </a:t>
            </a:r>
            <a:r>
              <a:rPr lang="es-MX" sz="2800" dirty="0">
                <a:solidFill>
                  <a:srgbClr val="92D050"/>
                </a:solidFill>
              </a:rPr>
              <a:t>(Órganos autónomos)</a:t>
            </a:r>
            <a:r>
              <a:rPr lang="es-MX" sz="2800" b="1" dirty="0">
                <a:solidFill>
                  <a:schemeClr val="bg1">
                    <a:lumMod val="85000"/>
                  </a:schemeClr>
                </a:solidFill>
              </a:rPr>
              <a:t/>
            </a:r>
            <a:br>
              <a:rPr lang="es-MX" sz="2800" b="1" dirty="0">
                <a:solidFill>
                  <a:schemeClr val="bg1">
                    <a:lumMod val="85000"/>
                  </a:schemeClr>
                </a:solidFill>
              </a:rPr>
            </a:br>
            <a:r>
              <a:rPr lang="es-MX" sz="2800" dirty="0">
                <a:solidFill>
                  <a:srgbClr val="92D050"/>
                </a:solidFill>
              </a:rPr>
              <a:t>Artículo 74, Fracción I (INE/OPLE)</a:t>
            </a:r>
          </a:p>
        </p:txBody>
      </p:sp>
      <p:pic>
        <p:nvPicPr>
          <p:cNvPr id="7" name="6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739" y="794339"/>
            <a:ext cx="1553903" cy="584087"/>
          </a:xfrm>
          <a:prstGeom prst="rect">
            <a:avLst/>
          </a:prstGeom>
          <a:noFill/>
          <a:ln>
            <a:noFill/>
          </a:ln>
        </p:spPr>
      </p:pic>
    </p:spTree>
    <p:extLst>
      <p:ext uri="{BB962C8B-B14F-4D97-AF65-F5344CB8AC3E}">
        <p14:creationId xmlns:p14="http://schemas.microsoft.com/office/powerpoint/2010/main" val="1621177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2497496" y="844061"/>
            <a:ext cx="7321388" cy="962968"/>
          </a:xfrm>
        </p:spPr>
        <p:txBody>
          <a:bodyPr>
            <a:normAutofit fontScale="90000"/>
          </a:bodyPr>
          <a:lstStyle/>
          <a:p>
            <a:pPr algn="ctr"/>
            <a:r>
              <a:rPr lang="es-MX" sz="3200" b="1" dirty="0">
                <a:solidFill>
                  <a:schemeClr val="bg1">
                    <a:lumMod val="85000"/>
                  </a:schemeClr>
                </a:solidFill>
              </a:rPr>
              <a:t>Particularidades del artículo 70 </a:t>
            </a:r>
            <a:br>
              <a:rPr lang="es-MX" sz="3200" b="1" dirty="0">
                <a:solidFill>
                  <a:schemeClr val="bg1">
                    <a:lumMod val="85000"/>
                  </a:schemeClr>
                </a:solidFill>
              </a:rPr>
            </a:br>
            <a:r>
              <a:rPr lang="es-MX" sz="3200" dirty="0">
                <a:solidFill>
                  <a:schemeClr val="bg1">
                    <a:lumMod val="85000"/>
                  </a:schemeClr>
                </a:solidFill>
              </a:rPr>
              <a:t>(INE/OPLE)</a:t>
            </a:r>
          </a:p>
        </p:txBody>
      </p:sp>
      <p:sp>
        <p:nvSpPr>
          <p:cNvPr id="9" name="Marcador de contenido 2"/>
          <p:cNvSpPr>
            <a:spLocks noGrp="1"/>
          </p:cNvSpPr>
          <p:nvPr>
            <p:ph idx="1"/>
          </p:nvPr>
        </p:nvSpPr>
        <p:spPr>
          <a:xfrm>
            <a:off x="564471" y="2624523"/>
            <a:ext cx="11084734" cy="3443460"/>
          </a:xfrm>
        </p:spPr>
        <p:txBody>
          <a:bodyPr>
            <a:normAutofit fontScale="85000" lnSpcReduction="20000"/>
          </a:bodyPr>
          <a:lstStyle/>
          <a:p>
            <a:r>
              <a:rPr lang="es-MX" b="1" dirty="0"/>
              <a:t>Fracción XXIII. Comunicación Social y publicidad</a:t>
            </a:r>
            <a:endParaRPr lang="es-MX" dirty="0"/>
          </a:p>
          <a:p>
            <a:pPr marL="719138">
              <a:buFont typeface="Wingdings" panose="05000000000000000000" pitchFamily="2" charset="2"/>
              <a:buChar char="q"/>
            </a:pPr>
            <a:r>
              <a:rPr lang="es-MX" dirty="0"/>
              <a:t>Como autoridad única para administrar el tiempo y horario de transmisiones de radio y televisión de las autoridades electorales y los partidos políticos, </a:t>
            </a:r>
            <a:r>
              <a:rPr lang="es-MX" b="1" dirty="0">
                <a:solidFill>
                  <a:schemeClr val="accent5">
                    <a:lumMod val="75000"/>
                  </a:schemeClr>
                </a:solidFill>
              </a:rPr>
              <a:t>deberán publicar información que se genere de esta atribución</a:t>
            </a:r>
            <a:r>
              <a:rPr lang="es-MX" dirty="0"/>
              <a:t>.</a:t>
            </a:r>
          </a:p>
          <a:p>
            <a:endParaRPr lang="es-MX" dirty="0"/>
          </a:p>
          <a:p>
            <a:r>
              <a:rPr lang="es-MX" b="1" dirty="0"/>
              <a:t>Fracción XXVIII. Procedimientos de adjudicación directa, invitación restringida y licitaciones</a:t>
            </a:r>
            <a:endParaRPr lang="es-MX" dirty="0"/>
          </a:p>
          <a:p>
            <a:pPr marL="719138">
              <a:buFont typeface="Wingdings" panose="05000000000000000000" pitchFamily="2" charset="2"/>
              <a:buChar char="q"/>
            </a:pPr>
            <a:r>
              <a:rPr lang="es-MX" b="1" dirty="0">
                <a:solidFill>
                  <a:schemeClr val="accent5">
                    <a:lumMod val="75000"/>
                  </a:schemeClr>
                </a:solidFill>
              </a:rPr>
              <a:t>Volumen de información</a:t>
            </a:r>
            <a:r>
              <a:rPr lang="es-MX" dirty="0"/>
              <a:t>. Tomar en cuenta las implicaciones para procesar la cantidad de contrataciones, así como la digitalización de todos los documentos legales y que en su caso deberán ser publicadas en versiones públicas de los mismos.</a:t>
            </a:r>
          </a:p>
        </p:txBody>
      </p:sp>
      <p:pic>
        <p:nvPicPr>
          <p:cNvPr id="6" name="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739" y="671507"/>
            <a:ext cx="2069918" cy="837978"/>
          </a:xfrm>
          <a:prstGeom prst="rect">
            <a:avLst/>
          </a:prstGeom>
          <a:noFill/>
          <a:ln>
            <a:noFill/>
          </a:ln>
        </p:spPr>
      </p:pic>
    </p:spTree>
    <p:extLst>
      <p:ext uri="{BB962C8B-B14F-4D97-AF65-F5344CB8AC3E}">
        <p14:creationId xmlns:p14="http://schemas.microsoft.com/office/powerpoint/2010/main" val="1674835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2"/>
          <p:cNvSpPr>
            <a:spLocks noGrp="1"/>
          </p:cNvSpPr>
          <p:nvPr>
            <p:ph idx="1"/>
          </p:nvPr>
        </p:nvSpPr>
        <p:spPr>
          <a:xfrm>
            <a:off x="564471" y="2428175"/>
            <a:ext cx="11084734" cy="4256314"/>
          </a:xfrm>
        </p:spPr>
        <p:txBody>
          <a:bodyPr>
            <a:normAutofit fontScale="92500" lnSpcReduction="10000"/>
          </a:bodyPr>
          <a:lstStyle/>
          <a:p>
            <a:r>
              <a:rPr lang="es-MX" b="1" dirty="0"/>
              <a:t>Inciso C) Geografía y cartografía electoral</a:t>
            </a:r>
            <a:endParaRPr lang="es-MX" dirty="0"/>
          </a:p>
          <a:p>
            <a:pPr marL="1077913">
              <a:buFont typeface="Wingdings" panose="05000000000000000000" pitchFamily="2" charset="2"/>
              <a:buChar char="q"/>
            </a:pPr>
            <a:r>
              <a:rPr lang="es-MX" sz="1600" b="1" dirty="0">
                <a:solidFill>
                  <a:schemeClr val="accent5">
                    <a:lumMod val="75000"/>
                  </a:schemeClr>
                </a:solidFill>
              </a:rPr>
              <a:t>Volumen de información </a:t>
            </a:r>
            <a:r>
              <a:rPr lang="es-MX" sz="1600" dirty="0"/>
              <a:t>“Productos cartográficos” </a:t>
            </a:r>
          </a:p>
          <a:p>
            <a:pPr marL="735013" indent="0">
              <a:buNone/>
            </a:pPr>
            <a:r>
              <a:rPr lang="es-MX" sz="1600" b="1" dirty="0"/>
              <a:t>Ejemplo: </a:t>
            </a:r>
            <a:r>
              <a:rPr lang="es-MX" sz="1600" dirty="0"/>
              <a:t>Información de planos cartográficos </a:t>
            </a:r>
            <a:r>
              <a:rPr lang="es-MX" sz="1600" b="1" dirty="0">
                <a:solidFill>
                  <a:schemeClr val="accent5">
                    <a:lumMod val="75000"/>
                  </a:schemeClr>
                </a:solidFill>
              </a:rPr>
              <a:t>actualmente disponible al público únicamente en CD o DVD</a:t>
            </a:r>
            <a:r>
              <a:rPr lang="es-MX" sz="1600" dirty="0"/>
              <a:t>. Publican la Leyenda:</a:t>
            </a:r>
          </a:p>
          <a:p>
            <a:pPr marL="735013" indent="0">
              <a:buNone/>
            </a:pPr>
            <a:r>
              <a:rPr lang="es-MX" sz="1600" dirty="0"/>
              <a:t>“</a:t>
            </a:r>
            <a:r>
              <a:rPr lang="es-ES" sz="1600" i="1" dirty="0"/>
              <a:t>En esta sección encontrará el </a:t>
            </a:r>
            <a:r>
              <a:rPr lang="es-ES" sz="1600" b="1" i="1" dirty="0"/>
              <a:t>catálogo de productos cartográficos especializados en formato digital</a:t>
            </a:r>
            <a:r>
              <a:rPr lang="es-ES" sz="1600" i="1" dirty="0"/>
              <a:t>, que debido a su peso, </a:t>
            </a:r>
            <a:r>
              <a:rPr lang="es-ES" sz="1600" b="1" i="1" dirty="0"/>
              <a:t>sólo se pueden obtener mediante solicitud de acceso a la información</a:t>
            </a:r>
            <a:r>
              <a:rPr lang="es-ES" sz="1600" i="1" dirty="0"/>
              <a:t> (datos de contacto al final de la página</a:t>
            </a:r>
            <a:r>
              <a:rPr lang="es-ES" sz="1600" dirty="0"/>
              <a:t>)”.</a:t>
            </a:r>
            <a:endParaRPr lang="es-MX" sz="1600" dirty="0"/>
          </a:p>
          <a:p>
            <a:pPr marL="857250" lvl="2" indent="0">
              <a:buNone/>
            </a:pPr>
            <a:r>
              <a:rPr lang="es-MX" sz="1500" i="1" dirty="0"/>
              <a:t>“En materia de productos cartográficos especializados, el INE publicará el catálogo y el hipervínculo a los productos, en caso de que técnicamente no sea posible tener acceso a éstos vía internet, se deberá incluir una leyenda especificando esta circunstancia, los motivos y las opciones que tienen las personas para acceder a dicha información.” </a:t>
            </a:r>
            <a:r>
              <a:rPr lang="es-MX" sz="1500" b="1" i="1" dirty="0"/>
              <a:t>(</a:t>
            </a:r>
            <a:r>
              <a:rPr lang="es-MX" sz="1500" b="1" i="1" dirty="0" err="1"/>
              <a:t>LTG</a:t>
            </a:r>
            <a:r>
              <a:rPr lang="es-MX" sz="1500" b="1" i="1" dirty="0"/>
              <a:t>)</a:t>
            </a:r>
          </a:p>
          <a:p>
            <a:r>
              <a:rPr lang="es-MX" sz="1600" i="1" dirty="0"/>
              <a:t>Inciso e) Catálogo de medios de comunicación, las pautas de transmisión y versiones de los spots</a:t>
            </a:r>
          </a:p>
          <a:p>
            <a:pPr marL="1077913">
              <a:buFont typeface="Wingdings" panose="05000000000000000000" pitchFamily="2" charset="2"/>
              <a:buChar char="q"/>
            </a:pPr>
            <a:r>
              <a:rPr lang="es-MX" sz="1600" dirty="0"/>
              <a:t>Como autoridad única para administrar el tiempo y horarios de transmisiones en  radio y televisión de las autoridades electorales y los partidos políticos; deberá </a:t>
            </a:r>
            <a:r>
              <a:rPr lang="es-MX" sz="1600" b="1" dirty="0">
                <a:solidFill>
                  <a:schemeClr val="accent5">
                    <a:lumMod val="75000"/>
                  </a:schemeClr>
                </a:solidFill>
              </a:rPr>
              <a:t>publicar todos los spots en formatos descargables para los usuario</a:t>
            </a:r>
            <a:r>
              <a:rPr lang="es-MX" sz="1600" dirty="0">
                <a:solidFill>
                  <a:schemeClr val="accent5">
                    <a:lumMod val="75000"/>
                  </a:schemeClr>
                </a:solidFill>
              </a:rPr>
              <a:t>s</a:t>
            </a:r>
            <a:r>
              <a:rPr lang="es-MX" sz="1600" dirty="0"/>
              <a:t> -se requiere infraestructura suficiente para soportar la cantidad de información-</a:t>
            </a:r>
          </a:p>
          <a:p>
            <a:pPr marL="1077913">
              <a:buFont typeface="Wingdings" panose="05000000000000000000" pitchFamily="2" charset="2"/>
              <a:buChar char="q"/>
            </a:pPr>
            <a:endParaRPr lang="es-MX" sz="1600" dirty="0"/>
          </a:p>
          <a:p>
            <a:r>
              <a:rPr lang="es-MX" sz="1900" b="1" dirty="0"/>
              <a:t>Inciso j) Resultados y declaraciones de validez de las elecciones</a:t>
            </a:r>
            <a:endParaRPr lang="es-MX" sz="1900" dirty="0"/>
          </a:p>
          <a:p>
            <a:pPr marL="1077913">
              <a:buFont typeface="Wingdings" panose="05000000000000000000" pitchFamily="2" charset="2"/>
              <a:buChar char="q"/>
            </a:pPr>
            <a:r>
              <a:rPr lang="es-MX" sz="1600" dirty="0"/>
              <a:t>Incluye </a:t>
            </a:r>
            <a:r>
              <a:rPr lang="es-MX" sz="1600" b="1" dirty="0">
                <a:solidFill>
                  <a:schemeClr val="accent5">
                    <a:lumMod val="75000"/>
                  </a:schemeClr>
                </a:solidFill>
              </a:rPr>
              <a:t>información que genera el Tribunal Electoral del Poder Judicial</a:t>
            </a:r>
            <a:r>
              <a:rPr lang="es-MX" sz="1600" dirty="0"/>
              <a:t>, por lo que deberán incluir un hipervínculo a la información que deberá publicar dicho Tribunal. </a:t>
            </a:r>
          </a:p>
        </p:txBody>
      </p:sp>
      <p:sp>
        <p:nvSpPr>
          <p:cNvPr id="6" name="Título 1"/>
          <p:cNvSpPr>
            <a:spLocks noGrp="1"/>
          </p:cNvSpPr>
          <p:nvPr>
            <p:ph type="title"/>
          </p:nvPr>
        </p:nvSpPr>
        <p:spPr>
          <a:xfrm>
            <a:off x="2435841" y="844061"/>
            <a:ext cx="7321388" cy="962968"/>
          </a:xfrm>
        </p:spPr>
        <p:txBody>
          <a:bodyPr>
            <a:normAutofit fontScale="90000"/>
          </a:bodyPr>
          <a:lstStyle/>
          <a:p>
            <a:pPr algn="ctr"/>
            <a:r>
              <a:rPr lang="es-MX" sz="3200" b="1" dirty="0">
                <a:solidFill>
                  <a:schemeClr val="bg1">
                    <a:lumMod val="85000"/>
                  </a:schemeClr>
                </a:solidFill>
              </a:rPr>
              <a:t>Particularidades del artículo 74, Fr. I (INE/OPLE)</a:t>
            </a:r>
          </a:p>
        </p:txBody>
      </p:sp>
      <p:pic>
        <p:nvPicPr>
          <p:cNvPr id="7" name="6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739" y="739747"/>
            <a:ext cx="1854154" cy="652326"/>
          </a:xfrm>
          <a:prstGeom prst="rect">
            <a:avLst/>
          </a:prstGeom>
          <a:noFill/>
          <a:ln>
            <a:noFill/>
          </a:ln>
        </p:spPr>
      </p:pic>
    </p:spTree>
    <p:extLst>
      <p:ext uri="{BB962C8B-B14F-4D97-AF65-F5344CB8AC3E}">
        <p14:creationId xmlns:p14="http://schemas.microsoft.com/office/powerpoint/2010/main" val="2303900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2022238" y="923560"/>
            <a:ext cx="8569849" cy="706964"/>
          </a:xfrm>
        </p:spPr>
        <p:txBody>
          <a:bodyPr>
            <a:normAutofit fontScale="90000"/>
          </a:bodyPr>
          <a:lstStyle/>
          <a:p>
            <a:pPr algn="ctr"/>
            <a:r>
              <a:rPr lang="es-MX" sz="2000" b="1" dirty="0"/>
              <a:t>Obligaciones para Partidos políticos, agrupaciones políticas nacionales y asociaciones civiles creadas por ciudadanos que pretendan postular su candidatura independiente</a:t>
            </a:r>
          </a:p>
        </p:txBody>
      </p:sp>
      <p:pic>
        <p:nvPicPr>
          <p:cNvPr id="12"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04721">
            <a:off x="9159356" y="2273989"/>
            <a:ext cx="1809848" cy="2490291"/>
          </a:xfrm>
          <a:prstGeom prst="rect">
            <a:avLst/>
          </a:prstGeom>
          <a:effectLst>
            <a:outerShdw blurRad="76200" dir="18900000" sy="23000" kx="-1200000" algn="bl" rotWithShape="0">
              <a:prstClr val="black">
                <a:alpha val="20000"/>
              </a:prstClr>
            </a:outerShdw>
          </a:effectLst>
          <a:scene3d>
            <a:camera prst="perspectiveHeroicExtremeLeftFacing" fov="3600000">
              <a:rot lat="20580388" lon="1914816" rev="19689845"/>
            </a:camera>
            <a:lightRig rig="threePt" dir="t">
              <a:rot lat="0" lon="0" rev="600000"/>
            </a:lightRig>
          </a:scene3d>
          <a:sp3d extrusionH="69850" contourW="12700" prstMaterial="metal">
            <a:bevelB/>
            <a:contourClr>
              <a:schemeClr val="accent4"/>
            </a:contourClr>
          </a:sp3d>
        </p:spPr>
      </p:pic>
      <p:sp>
        <p:nvSpPr>
          <p:cNvPr id="17" name="Flecha izquierda y derecha 16"/>
          <p:cNvSpPr/>
          <p:nvPr/>
        </p:nvSpPr>
        <p:spPr>
          <a:xfrm>
            <a:off x="4734997" y="3222990"/>
            <a:ext cx="3885829" cy="712508"/>
          </a:xfrm>
          <a:prstGeom prst="leftRightArrow">
            <a:avLst>
              <a:gd name="adj1" fmla="val 50491"/>
              <a:gd name="adj2" fmla="val 41852"/>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pic>
        <p:nvPicPr>
          <p:cNvPr id="1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177" y="2608212"/>
            <a:ext cx="3715269" cy="762106"/>
          </a:xfrm>
          <a:prstGeom prst="rect">
            <a:avLst/>
          </a:prstGeom>
        </p:spPr>
      </p:pic>
      <p:pic>
        <p:nvPicPr>
          <p:cNvPr id="20" name="12 Imagen"/>
          <p:cNvPicPr>
            <a:picLocks noChangeAspect="1"/>
          </p:cNvPicPr>
          <p:nvPr/>
        </p:nvPicPr>
        <p:blipFill rotWithShape="1">
          <a:blip r:embed="rId4">
            <a:extLst>
              <a:ext uri="{28A0092B-C50C-407E-A947-70E740481C1C}">
                <a14:useLocalDpi xmlns:a14="http://schemas.microsoft.com/office/drawing/2010/main" val="0"/>
              </a:ext>
            </a:extLst>
          </a:blip>
          <a:srcRect l="62794" r="3045" b="10525"/>
          <a:stretch/>
        </p:blipFill>
        <p:spPr>
          <a:xfrm>
            <a:off x="2589450" y="3373421"/>
            <a:ext cx="789167" cy="683435"/>
          </a:xfrm>
          <a:prstGeom prst="rect">
            <a:avLst/>
          </a:prstGeom>
        </p:spPr>
      </p:pic>
      <p:pic>
        <p:nvPicPr>
          <p:cNvPr id="15" name="14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739" y="726099"/>
            <a:ext cx="1567551" cy="652326"/>
          </a:xfrm>
          <a:prstGeom prst="rect">
            <a:avLst/>
          </a:prstGeom>
          <a:noFill/>
          <a:ln>
            <a:noFill/>
          </a:ln>
        </p:spPr>
      </p:pic>
      <p:pic>
        <p:nvPicPr>
          <p:cNvPr id="19" name="12 Imagen"/>
          <p:cNvPicPr>
            <a:picLocks noChangeAspect="1"/>
          </p:cNvPicPr>
          <p:nvPr/>
        </p:nvPicPr>
        <p:blipFill rotWithShape="1">
          <a:blip r:embed="rId4">
            <a:extLst>
              <a:ext uri="{28A0092B-C50C-407E-A947-70E740481C1C}">
                <a14:useLocalDpi xmlns:a14="http://schemas.microsoft.com/office/drawing/2010/main" val="0"/>
              </a:ext>
            </a:extLst>
          </a:blip>
          <a:srcRect l="1" r="62940"/>
          <a:stretch/>
        </p:blipFill>
        <p:spPr>
          <a:xfrm>
            <a:off x="1413514" y="3519134"/>
            <a:ext cx="856106" cy="763826"/>
          </a:xfrm>
          <a:prstGeom prst="rect">
            <a:avLst/>
          </a:prstGeom>
        </p:spPr>
      </p:pic>
    </p:spTree>
    <p:extLst>
      <p:ext uri="{BB962C8B-B14F-4D97-AF65-F5344CB8AC3E}">
        <p14:creationId xmlns:p14="http://schemas.microsoft.com/office/powerpoint/2010/main" val="1202667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4 Rectángulo"/>
          <p:cNvSpPr/>
          <p:nvPr/>
        </p:nvSpPr>
        <p:spPr>
          <a:xfrm>
            <a:off x="336885" y="2278689"/>
            <a:ext cx="5402178" cy="4524315"/>
          </a:xfrm>
          <a:prstGeom prst="rect">
            <a:avLst/>
          </a:prstGeom>
        </p:spPr>
        <p:txBody>
          <a:bodyPr wrap="square">
            <a:spAutoFit/>
          </a:bodyPr>
          <a:lstStyle/>
          <a:p>
            <a:pPr marL="712788" indent="-712788" algn="just">
              <a:lnSpc>
                <a:spcPct val="150000"/>
              </a:lnSpc>
            </a:pPr>
            <a:r>
              <a:rPr lang="es-MX" sz="1200" b="1" dirty="0">
                <a:solidFill>
                  <a:schemeClr val="accent5">
                    <a:lumMod val="75000"/>
                  </a:schemeClr>
                </a:solidFill>
              </a:rPr>
              <a:t>I.	Padrón de afiliados o militantes </a:t>
            </a:r>
          </a:p>
          <a:p>
            <a:pPr marL="712788" indent="-712788" algn="just">
              <a:lnSpc>
                <a:spcPct val="150000"/>
              </a:lnSpc>
            </a:pPr>
            <a:r>
              <a:rPr lang="es-MX" sz="1200" dirty="0"/>
              <a:t>II.	Acuerdos y resoluciones órganos de dirección </a:t>
            </a:r>
          </a:p>
          <a:p>
            <a:pPr marL="712788" indent="-712788" algn="just">
              <a:lnSpc>
                <a:spcPct val="150000"/>
              </a:lnSpc>
            </a:pPr>
            <a:r>
              <a:rPr lang="es-MX" sz="1200" dirty="0"/>
              <a:t>III.	Convenios de participación con sociedad civil</a:t>
            </a:r>
          </a:p>
          <a:p>
            <a:pPr marL="712788" indent="-712788" algn="just">
              <a:lnSpc>
                <a:spcPct val="150000"/>
              </a:lnSpc>
            </a:pPr>
            <a:r>
              <a:rPr lang="es-MX" sz="1200" b="1" dirty="0">
                <a:solidFill>
                  <a:schemeClr val="accent5">
                    <a:lumMod val="75000"/>
                  </a:schemeClr>
                </a:solidFill>
              </a:rPr>
              <a:t>IV.	Contratos y Convenios, adquisición y arrendamiento</a:t>
            </a:r>
          </a:p>
          <a:p>
            <a:pPr marL="712788" indent="-712788" algn="just">
              <a:lnSpc>
                <a:spcPct val="150000"/>
              </a:lnSpc>
            </a:pPr>
            <a:r>
              <a:rPr lang="es-MX" sz="1200" b="1" dirty="0">
                <a:solidFill>
                  <a:schemeClr val="accent5">
                    <a:lumMod val="75000"/>
                  </a:schemeClr>
                </a:solidFill>
              </a:rPr>
              <a:t>V.	Minutas de Sesiones</a:t>
            </a:r>
          </a:p>
          <a:p>
            <a:pPr marL="712788" indent="-712788" algn="just">
              <a:lnSpc>
                <a:spcPct val="150000"/>
              </a:lnSpc>
              <a:buAutoNum type="romanUcPeriod" startAt="6"/>
            </a:pPr>
            <a:r>
              <a:rPr lang="es-MX" sz="1200" dirty="0"/>
              <a:t>Responsables de órganos internos de finanzas </a:t>
            </a:r>
          </a:p>
          <a:p>
            <a:pPr marL="712788" indent="-712788" algn="just">
              <a:lnSpc>
                <a:spcPct val="150000"/>
              </a:lnSpc>
              <a:buAutoNum type="romanUcPeriod" startAt="6"/>
            </a:pPr>
            <a:r>
              <a:rPr lang="es-MX" sz="1200" b="1" dirty="0">
                <a:solidFill>
                  <a:schemeClr val="accent5">
                    <a:lumMod val="75000"/>
                  </a:schemeClr>
                </a:solidFill>
              </a:rPr>
              <a:t>Organizaciones sociales adherentes </a:t>
            </a:r>
          </a:p>
          <a:p>
            <a:pPr marL="712788" indent="-712788" algn="just">
              <a:lnSpc>
                <a:spcPct val="150000"/>
              </a:lnSpc>
              <a:buAutoNum type="romanUcPeriod" startAt="8"/>
            </a:pPr>
            <a:r>
              <a:rPr lang="es-MX" sz="1200" dirty="0"/>
              <a:t>Montos de cuotas aportadas por militares</a:t>
            </a:r>
          </a:p>
          <a:p>
            <a:pPr marL="712788" indent="-712788" algn="just">
              <a:lnSpc>
                <a:spcPct val="150000"/>
              </a:lnSpc>
              <a:buAutoNum type="romanUcPeriod" startAt="8"/>
            </a:pPr>
            <a:r>
              <a:rPr lang="es-MX" sz="1200" dirty="0"/>
              <a:t>Montos autorizados de financiamiento privado</a:t>
            </a:r>
          </a:p>
          <a:p>
            <a:pPr marL="712788" indent="-712788" algn="just">
              <a:lnSpc>
                <a:spcPct val="150000"/>
              </a:lnSpc>
            </a:pPr>
            <a:r>
              <a:rPr lang="es-MX" sz="1200" b="1" dirty="0">
                <a:solidFill>
                  <a:schemeClr val="accent5">
                    <a:lumMod val="75000"/>
                  </a:schemeClr>
                </a:solidFill>
              </a:rPr>
              <a:t>X.	Listado aportantes a precampañas y campañas</a:t>
            </a:r>
          </a:p>
          <a:p>
            <a:pPr marL="712788" indent="-712788" algn="just">
              <a:lnSpc>
                <a:spcPct val="150000"/>
              </a:lnSpc>
            </a:pPr>
            <a:r>
              <a:rPr lang="es-MX" sz="1200" dirty="0"/>
              <a:t>XI.	Acta de asamblea constitutiva</a:t>
            </a:r>
          </a:p>
          <a:p>
            <a:pPr marL="712788" indent="-712788" algn="just">
              <a:lnSpc>
                <a:spcPct val="150000"/>
              </a:lnSpc>
            </a:pPr>
            <a:r>
              <a:rPr lang="es-MX" sz="1200" dirty="0"/>
              <a:t>XII.	Demarcaciones electorales en las que participen</a:t>
            </a:r>
          </a:p>
          <a:p>
            <a:pPr marL="712788" indent="-712788" algn="just">
              <a:lnSpc>
                <a:spcPct val="150000"/>
              </a:lnSpc>
            </a:pPr>
            <a:r>
              <a:rPr lang="es-MX" sz="1200" dirty="0"/>
              <a:t>XIII.	Tiempos en radio y televisión</a:t>
            </a:r>
          </a:p>
          <a:p>
            <a:pPr marL="712788" indent="-712788" algn="just">
              <a:lnSpc>
                <a:spcPct val="150000"/>
              </a:lnSpc>
            </a:pPr>
            <a:r>
              <a:rPr lang="es-MX" sz="1200" dirty="0"/>
              <a:t>XIV.	Documentos básicos, plataformas electorales y programas de gobierno y mecanismos de designación órganos de dirección	</a:t>
            </a:r>
          </a:p>
        </p:txBody>
      </p:sp>
      <p:sp>
        <p:nvSpPr>
          <p:cNvPr id="19" name="5 Rectángulo"/>
          <p:cNvSpPr/>
          <p:nvPr/>
        </p:nvSpPr>
        <p:spPr>
          <a:xfrm>
            <a:off x="6397519" y="2276483"/>
            <a:ext cx="5489681" cy="4524315"/>
          </a:xfrm>
          <a:prstGeom prst="rect">
            <a:avLst/>
          </a:prstGeom>
        </p:spPr>
        <p:txBody>
          <a:bodyPr wrap="square">
            <a:spAutoFit/>
          </a:bodyPr>
          <a:lstStyle/>
          <a:p>
            <a:pPr marL="722313" indent="-712788">
              <a:lnSpc>
                <a:spcPct val="150000"/>
              </a:lnSpc>
              <a:buAutoNum type="romanUcPeriod" startAt="15"/>
            </a:pPr>
            <a:r>
              <a:rPr lang="es-MX" sz="1200" dirty="0"/>
              <a:t>Directorio de órganos de dirección (nacional, estatal, municipal, en su caso, regionales, delegacionales, distritales)</a:t>
            </a:r>
          </a:p>
          <a:p>
            <a:pPr marL="722313" indent="-712788">
              <a:lnSpc>
                <a:spcPct val="150000"/>
              </a:lnSpc>
              <a:buAutoNum type="romanUcPeriod" startAt="15"/>
            </a:pPr>
            <a:r>
              <a:rPr lang="es-MX" sz="1200" dirty="0"/>
              <a:t>Tabulador de remuneraciones</a:t>
            </a:r>
          </a:p>
          <a:p>
            <a:pPr marL="712788" indent="-712788">
              <a:lnSpc>
                <a:spcPct val="150000"/>
              </a:lnSpc>
            </a:pPr>
            <a:r>
              <a:rPr lang="es-MX" sz="1200" b="1" dirty="0">
                <a:solidFill>
                  <a:schemeClr val="accent5">
                    <a:lumMod val="75000"/>
                  </a:schemeClr>
                </a:solidFill>
              </a:rPr>
              <a:t>XVII.	Currículo con fotografía  precandidatos y candidatos a cargos de elección popular</a:t>
            </a:r>
          </a:p>
          <a:p>
            <a:pPr marL="712788" indent="-712788">
              <a:lnSpc>
                <a:spcPct val="150000"/>
              </a:lnSpc>
            </a:pPr>
            <a:r>
              <a:rPr lang="es-MX" sz="1200" dirty="0"/>
              <a:t>XVIII.	Currículo dirigentes a nivel nacional, estatal y municipal</a:t>
            </a:r>
          </a:p>
          <a:p>
            <a:pPr marL="712788" indent="-712788">
              <a:lnSpc>
                <a:spcPct val="150000"/>
              </a:lnSpc>
            </a:pPr>
            <a:r>
              <a:rPr lang="es-MX" sz="1200" dirty="0"/>
              <a:t>XIX.	Convenios de frente, coalición y fusión con agrupaciones políticas</a:t>
            </a:r>
          </a:p>
          <a:p>
            <a:pPr marL="712788" indent="-712788">
              <a:lnSpc>
                <a:spcPct val="150000"/>
              </a:lnSpc>
            </a:pPr>
            <a:r>
              <a:rPr lang="es-MX" sz="1200" dirty="0"/>
              <a:t>XX.	Convocatorias para elección de dirigentes</a:t>
            </a:r>
          </a:p>
          <a:p>
            <a:pPr marL="712788" indent="-712788">
              <a:lnSpc>
                <a:spcPct val="150000"/>
              </a:lnSpc>
            </a:pPr>
            <a:r>
              <a:rPr lang="es-MX" sz="1200" dirty="0"/>
              <a:t>XXI.	Responsables de procesos internos de evaluación y selección de candidatos a cargos de elección popular</a:t>
            </a:r>
          </a:p>
          <a:p>
            <a:pPr marL="712788" indent="-712788">
              <a:lnSpc>
                <a:spcPct val="150000"/>
              </a:lnSpc>
            </a:pPr>
            <a:r>
              <a:rPr lang="es-MX" sz="1200" dirty="0"/>
              <a:t>XXII.	Informes gasto financiamiento público recibido para capacitación, promoción y liderazgo político de las mujeres</a:t>
            </a:r>
          </a:p>
          <a:p>
            <a:pPr marL="712788" indent="-712788">
              <a:lnSpc>
                <a:spcPct val="150000"/>
              </a:lnSpc>
              <a:buAutoNum type="romanUcPeriod" startAt="23"/>
            </a:pPr>
            <a:r>
              <a:rPr lang="es-MX" sz="1200" b="1" dirty="0">
                <a:solidFill>
                  <a:schemeClr val="accent5">
                    <a:lumMod val="75000"/>
                  </a:schemeClr>
                </a:solidFill>
              </a:rPr>
              <a:t>Resoluciones órganos de control</a:t>
            </a:r>
          </a:p>
          <a:p>
            <a:pPr marL="712788" indent="-712788">
              <a:lnSpc>
                <a:spcPct val="150000"/>
              </a:lnSpc>
              <a:buAutoNum type="romanUcPeriod" startAt="23"/>
            </a:pPr>
            <a:r>
              <a:rPr lang="es-MX" sz="1200" dirty="0"/>
              <a:t>Montos de financiamiento público a órganos nacionales, estatales y municipales</a:t>
            </a:r>
          </a:p>
        </p:txBody>
      </p:sp>
      <p:sp>
        <p:nvSpPr>
          <p:cNvPr id="27" name="Título 1"/>
          <p:cNvSpPr>
            <a:spLocks noGrp="1"/>
          </p:cNvSpPr>
          <p:nvPr>
            <p:ph type="title"/>
          </p:nvPr>
        </p:nvSpPr>
        <p:spPr>
          <a:xfrm>
            <a:off x="2502474" y="923560"/>
            <a:ext cx="8761413" cy="706964"/>
          </a:xfrm>
        </p:spPr>
        <p:txBody>
          <a:bodyPr>
            <a:normAutofit fontScale="90000"/>
          </a:bodyPr>
          <a:lstStyle/>
          <a:p>
            <a:r>
              <a:rPr lang="es-MX" sz="3000" b="1" dirty="0">
                <a:solidFill>
                  <a:srgbClr val="92D050"/>
                </a:solidFill>
              </a:rPr>
              <a:t>Obligaciones específicas</a:t>
            </a:r>
            <a:r>
              <a:rPr lang="es-MX" sz="2800" b="1" dirty="0">
                <a:solidFill>
                  <a:srgbClr val="92D050"/>
                </a:solidFill>
              </a:rPr>
              <a:t/>
            </a:r>
            <a:br>
              <a:rPr lang="es-MX" sz="2800" b="1" dirty="0">
                <a:solidFill>
                  <a:srgbClr val="92D050"/>
                </a:solidFill>
              </a:rPr>
            </a:br>
            <a:r>
              <a:rPr lang="es-MX" sz="2800" b="1" dirty="0">
                <a:solidFill>
                  <a:srgbClr val="92D050"/>
                </a:solidFill>
              </a:rPr>
              <a:t>Artículo 76  </a:t>
            </a:r>
            <a:r>
              <a:rPr lang="es-MX" sz="2000" dirty="0">
                <a:solidFill>
                  <a:srgbClr val="92D050"/>
                </a:solidFill>
              </a:rPr>
              <a:t>(Partidos políticos, agrupaciones políticas nacionales y asociaciones civiles creadas por ciudadanos que pretendan postular su candidatura independiente)</a:t>
            </a:r>
          </a:p>
        </p:txBody>
      </p:sp>
      <p:cxnSp>
        <p:nvCxnSpPr>
          <p:cNvPr id="28" name="6 Conector recto"/>
          <p:cNvCxnSpPr/>
          <p:nvPr/>
        </p:nvCxnSpPr>
        <p:spPr>
          <a:xfrm>
            <a:off x="6068291" y="2403483"/>
            <a:ext cx="0" cy="4320480"/>
          </a:xfrm>
          <a:prstGeom prst="line">
            <a:avLst/>
          </a:prstGeom>
        </p:spPr>
        <p:style>
          <a:lnRef idx="2">
            <a:schemeClr val="accent5"/>
          </a:lnRef>
          <a:fillRef idx="0">
            <a:schemeClr val="accent5"/>
          </a:fillRef>
          <a:effectRef idx="1">
            <a:schemeClr val="accent5"/>
          </a:effectRef>
          <a:fontRef idx="minor">
            <a:schemeClr val="tx1"/>
          </a:fontRef>
        </p:style>
      </p:cxnSp>
      <p:pic>
        <p:nvPicPr>
          <p:cNvPr id="7" name="6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739" y="671507"/>
            <a:ext cx="1512960" cy="720565"/>
          </a:xfrm>
          <a:prstGeom prst="rect">
            <a:avLst/>
          </a:prstGeom>
          <a:noFill/>
          <a:ln>
            <a:noFill/>
          </a:ln>
        </p:spPr>
      </p:pic>
    </p:spTree>
    <p:extLst>
      <p:ext uri="{BB962C8B-B14F-4D97-AF65-F5344CB8AC3E}">
        <p14:creationId xmlns:p14="http://schemas.microsoft.com/office/powerpoint/2010/main" val="238551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4 Rectángulo"/>
          <p:cNvSpPr/>
          <p:nvPr/>
        </p:nvSpPr>
        <p:spPr>
          <a:xfrm>
            <a:off x="336885" y="2532689"/>
            <a:ext cx="5402178" cy="3970318"/>
          </a:xfrm>
          <a:prstGeom prst="rect">
            <a:avLst/>
          </a:prstGeom>
        </p:spPr>
        <p:txBody>
          <a:bodyPr wrap="square">
            <a:spAutoFit/>
          </a:bodyPr>
          <a:lstStyle/>
          <a:p>
            <a:pPr marL="712788" indent="-712788" algn="just">
              <a:lnSpc>
                <a:spcPct val="150000"/>
              </a:lnSpc>
              <a:buAutoNum type="romanUcPeriod" startAt="25"/>
            </a:pPr>
            <a:r>
              <a:rPr lang="es-MX" sz="1200" dirty="0"/>
              <a:t>Estado de situación financiera y patrimonial, inventario de bienes inmuebles </a:t>
            </a:r>
          </a:p>
          <a:p>
            <a:pPr marL="712788" indent="-712788" algn="just">
              <a:lnSpc>
                <a:spcPct val="150000"/>
              </a:lnSpc>
              <a:buAutoNum type="romanUcPeriod" startAt="25"/>
            </a:pPr>
            <a:r>
              <a:rPr lang="es-MX" sz="1200" b="1" dirty="0">
                <a:solidFill>
                  <a:schemeClr val="accent5">
                    <a:lumMod val="75000"/>
                  </a:schemeClr>
                </a:solidFill>
              </a:rPr>
              <a:t>Resoluciones que emitan órganos disciplinarios que hayan causado estado</a:t>
            </a:r>
          </a:p>
          <a:p>
            <a:pPr marL="712788" indent="-712788" algn="just">
              <a:lnSpc>
                <a:spcPct val="150000"/>
              </a:lnSpc>
              <a:buAutoNum type="romanUcPeriod" startAt="25"/>
            </a:pPr>
            <a:r>
              <a:rPr lang="es-MX" sz="1200" dirty="0"/>
              <a:t>Nombres de representantes ante autoridad electoral competente</a:t>
            </a:r>
          </a:p>
          <a:p>
            <a:pPr marL="712788" indent="-712788" algn="just">
              <a:lnSpc>
                <a:spcPct val="150000"/>
              </a:lnSpc>
              <a:buAutoNum type="romanUcPeriod" startAt="25"/>
            </a:pPr>
            <a:r>
              <a:rPr lang="es-MX" sz="1200" dirty="0"/>
              <a:t>Mecanismos de control y supervisión de procesos internos de selección de candidatos</a:t>
            </a:r>
          </a:p>
          <a:p>
            <a:pPr marL="712788" indent="-712788" algn="just">
              <a:lnSpc>
                <a:spcPct val="150000"/>
              </a:lnSpc>
              <a:buAutoNum type="romanUcPeriod" startAt="25"/>
            </a:pPr>
            <a:r>
              <a:rPr lang="es-MX" sz="1200" dirty="0"/>
              <a:t>Listado de funcionarios, asociaciones, centros o institutos de investigación, capacitación o cualquier tipo que reciban apoyo económico y monto destinado</a:t>
            </a:r>
          </a:p>
          <a:p>
            <a:pPr marL="712788" indent="-712788" algn="just">
              <a:lnSpc>
                <a:spcPct val="150000"/>
              </a:lnSpc>
              <a:buAutoNum type="romanUcPeriod" startAt="25"/>
            </a:pPr>
            <a:r>
              <a:rPr lang="es-MX" sz="1200" dirty="0"/>
              <a:t>Resoluciones que dicte la autoridad electoral competente respecto a informes de ingresos y gastos</a:t>
            </a:r>
          </a:p>
          <a:p>
            <a:pPr marL="712788" indent="-712788" algn="just">
              <a:lnSpc>
                <a:spcPct val="150000"/>
              </a:lnSpc>
            </a:pPr>
            <a:r>
              <a:rPr lang="es-MX" sz="1200" dirty="0"/>
              <a:t>	</a:t>
            </a:r>
          </a:p>
        </p:txBody>
      </p:sp>
      <p:cxnSp>
        <p:nvCxnSpPr>
          <p:cNvPr id="28" name="6 Conector recto"/>
          <p:cNvCxnSpPr/>
          <p:nvPr/>
        </p:nvCxnSpPr>
        <p:spPr>
          <a:xfrm>
            <a:off x="6068291" y="2403483"/>
            <a:ext cx="0" cy="4320480"/>
          </a:xfrm>
          <a:prstGeom prst="line">
            <a:avLst/>
          </a:prstGeom>
        </p:spPr>
        <p:style>
          <a:lnRef idx="2">
            <a:schemeClr val="accent5"/>
          </a:lnRef>
          <a:fillRef idx="0">
            <a:schemeClr val="accent5"/>
          </a:fillRef>
          <a:effectRef idx="1">
            <a:schemeClr val="accent5"/>
          </a:effectRef>
          <a:fontRef idx="minor">
            <a:schemeClr val="tx1"/>
          </a:fontRef>
        </p:style>
      </p:cxnSp>
      <p:sp>
        <p:nvSpPr>
          <p:cNvPr id="7" name="Título 1"/>
          <p:cNvSpPr>
            <a:spLocks noGrp="1"/>
          </p:cNvSpPr>
          <p:nvPr>
            <p:ph type="title"/>
          </p:nvPr>
        </p:nvSpPr>
        <p:spPr>
          <a:xfrm>
            <a:off x="2502474" y="923560"/>
            <a:ext cx="8761413" cy="706964"/>
          </a:xfrm>
        </p:spPr>
        <p:txBody>
          <a:bodyPr>
            <a:normAutofit fontScale="90000"/>
          </a:bodyPr>
          <a:lstStyle/>
          <a:p>
            <a:r>
              <a:rPr lang="es-MX" sz="3000" b="1" dirty="0">
                <a:solidFill>
                  <a:schemeClr val="bg1">
                    <a:lumMod val="85000"/>
                  </a:schemeClr>
                </a:solidFill>
              </a:rPr>
              <a:t>Obligaciones específicas</a:t>
            </a:r>
            <a:r>
              <a:rPr lang="es-MX" sz="2800" b="1" dirty="0">
                <a:solidFill>
                  <a:schemeClr val="bg1">
                    <a:lumMod val="85000"/>
                  </a:schemeClr>
                </a:solidFill>
              </a:rPr>
              <a:t/>
            </a:r>
            <a:br>
              <a:rPr lang="es-MX" sz="2800" b="1" dirty="0">
                <a:solidFill>
                  <a:schemeClr val="bg1">
                    <a:lumMod val="85000"/>
                  </a:schemeClr>
                </a:solidFill>
              </a:rPr>
            </a:br>
            <a:r>
              <a:rPr lang="es-MX" sz="2800" b="1" dirty="0">
                <a:solidFill>
                  <a:schemeClr val="bg1">
                    <a:lumMod val="85000"/>
                  </a:schemeClr>
                </a:solidFill>
              </a:rPr>
              <a:t>Artículo 76  </a:t>
            </a:r>
            <a:r>
              <a:rPr lang="es-MX" sz="2000" dirty="0">
                <a:solidFill>
                  <a:schemeClr val="bg1">
                    <a:lumMod val="85000"/>
                  </a:schemeClr>
                </a:solidFill>
              </a:rPr>
              <a:t>(Partidos políticos, agrupaciones políticas nacionales y asociaciones civiles creadas por ciudadanos que pretendan postular su candidatura independiente)</a:t>
            </a:r>
          </a:p>
        </p:txBody>
      </p:sp>
      <p:pic>
        <p:nvPicPr>
          <p:cNvPr id="20" name="12 Imagen"/>
          <p:cNvPicPr>
            <a:picLocks noChangeAspect="1"/>
          </p:cNvPicPr>
          <p:nvPr/>
        </p:nvPicPr>
        <p:blipFill rotWithShape="1">
          <a:blip r:embed="rId2">
            <a:extLst>
              <a:ext uri="{28A0092B-C50C-407E-A947-70E740481C1C}">
                <a14:useLocalDpi xmlns:a14="http://schemas.microsoft.com/office/drawing/2010/main" val="0"/>
              </a:ext>
            </a:extLst>
          </a:blip>
          <a:srcRect l="1" r="62940"/>
          <a:stretch/>
        </p:blipFill>
        <p:spPr>
          <a:xfrm>
            <a:off x="8133347" y="4364888"/>
            <a:ext cx="856106" cy="763826"/>
          </a:xfrm>
          <a:prstGeom prst="rect">
            <a:avLst/>
          </a:prstGeom>
        </p:spPr>
      </p:pic>
      <p:pic>
        <p:nvPicPr>
          <p:cNvPr id="21"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4263" y="3393547"/>
            <a:ext cx="3715269" cy="762106"/>
          </a:xfrm>
          <a:prstGeom prst="rect">
            <a:avLst/>
          </a:prstGeom>
        </p:spPr>
      </p:pic>
      <p:pic>
        <p:nvPicPr>
          <p:cNvPr id="22" name="12 Imagen"/>
          <p:cNvPicPr>
            <a:picLocks noChangeAspect="1"/>
          </p:cNvPicPr>
          <p:nvPr/>
        </p:nvPicPr>
        <p:blipFill rotWithShape="1">
          <a:blip r:embed="rId2">
            <a:extLst>
              <a:ext uri="{28A0092B-C50C-407E-A947-70E740481C1C}">
                <a14:useLocalDpi xmlns:a14="http://schemas.microsoft.com/office/drawing/2010/main" val="0"/>
              </a:ext>
            </a:extLst>
          </a:blip>
          <a:srcRect l="62794" r="3045" b="10525"/>
          <a:stretch/>
        </p:blipFill>
        <p:spPr>
          <a:xfrm>
            <a:off x="9174055" y="4364888"/>
            <a:ext cx="789167" cy="683435"/>
          </a:xfrm>
          <a:prstGeom prst="rect">
            <a:avLst/>
          </a:prstGeom>
        </p:spPr>
      </p:pic>
      <p:pic>
        <p:nvPicPr>
          <p:cNvPr id="11" name="10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795" y="671507"/>
            <a:ext cx="1731324" cy="652326"/>
          </a:xfrm>
          <a:prstGeom prst="rect">
            <a:avLst/>
          </a:prstGeom>
          <a:noFill/>
          <a:ln>
            <a:noFill/>
          </a:ln>
        </p:spPr>
      </p:pic>
    </p:spTree>
    <p:extLst>
      <p:ext uri="{BB962C8B-B14F-4D97-AF65-F5344CB8AC3E}">
        <p14:creationId xmlns:p14="http://schemas.microsoft.com/office/powerpoint/2010/main" val="1556868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994474" y="923560"/>
            <a:ext cx="8761413" cy="706964"/>
          </a:xfrm>
        </p:spPr>
        <p:txBody>
          <a:bodyPr/>
          <a:lstStyle/>
          <a:p>
            <a:pPr algn="ctr"/>
            <a:r>
              <a:rPr lang="es-MX" sz="2400" b="1" dirty="0"/>
              <a:t>Obligaciones para organismos de protección de los Derechos Humanos</a:t>
            </a:r>
          </a:p>
        </p:txBody>
      </p:sp>
      <p:pic>
        <p:nvPicPr>
          <p:cNvPr id="12"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04721">
            <a:off x="9073039" y="2273989"/>
            <a:ext cx="1809848" cy="2490291"/>
          </a:xfrm>
          <a:prstGeom prst="rect">
            <a:avLst/>
          </a:prstGeom>
          <a:effectLst>
            <a:outerShdw blurRad="76200" dir="18900000" sy="23000" kx="-1200000" algn="bl" rotWithShape="0">
              <a:prstClr val="black">
                <a:alpha val="20000"/>
              </a:prstClr>
            </a:outerShdw>
          </a:effectLst>
          <a:scene3d>
            <a:camera prst="perspectiveHeroicExtremeLeftFacing" fov="3600000">
              <a:rot lat="20580388" lon="1914816" rev="19689845"/>
            </a:camera>
            <a:lightRig rig="threePt" dir="t">
              <a:rot lat="0" lon="0" rev="600000"/>
            </a:lightRig>
          </a:scene3d>
          <a:sp3d extrusionH="69850" contourW="12700" prstMaterial="metal">
            <a:bevelB/>
            <a:contourClr>
              <a:schemeClr val="accent4"/>
            </a:contourClr>
          </a:sp3d>
        </p:spPr>
      </p:pic>
      <p:sp>
        <p:nvSpPr>
          <p:cNvPr id="17" name="Flecha izquierda y derecha 16"/>
          <p:cNvSpPr/>
          <p:nvPr/>
        </p:nvSpPr>
        <p:spPr>
          <a:xfrm>
            <a:off x="4255717" y="3095990"/>
            <a:ext cx="4368800" cy="712508"/>
          </a:xfrm>
          <a:prstGeom prst="leftRightArrow">
            <a:avLst>
              <a:gd name="adj1" fmla="val 50491"/>
              <a:gd name="adj2" fmla="val 41852"/>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pic>
        <p:nvPicPr>
          <p:cNvPr id="10" name="9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739" y="686021"/>
            <a:ext cx="1634490" cy="678320"/>
          </a:xfrm>
          <a:prstGeom prst="rect">
            <a:avLst/>
          </a:prstGeom>
          <a:noFill/>
          <a:ln>
            <a:noFill/>
          </a:ln>
        </p:spPr>
      </p:pic>
      <p:pic>
        <p:nvPicPr>
          <p:cNvPr id="8194" name="Picture 2" descr="http://democratanortedemexico.com/portalwp/wp-content/uploads/2013/09/f16b5e4b1b507fd840b60478dd27ec55.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3378" y="2281234"/>
            <a:ext cx="2455992" cy="2475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371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janeth.guzman\Documents\Janeth\2009_2011 mayo\Guía práctica\entregas a ntmk\ilustraciones\de nuevo.jpg"/>
          <p:cNvPicPr>
            <a:picLocks noChangeAspect="1" noChangeArrowheads="1"/>
          </p:cNvPicPr>
          <p:nvPr/>
        </p:nvPicPr>
        <p:blipFill rotWithShape="1">
          <a:blip r:embed="rId2">
            <a:extLst>
              <a:ext uri="{28A0092B-C50C-407E-A947-70E740481C1C}">
                <a14:useLocalDpi xmlns:a14="http://schemas.microsoft.com/office/drawing/2010/main" val="0"/>
              </a:ext>
            </a:extLst>
          </a:blip>
          <a:srcRect r="4049" b="28145"/>
          <a:stretch/>
        </p:blipFill>
        <p:spPr bwMode="auto">
          <a:xfrm>
            <a:off x="2138607" y="3461919"/>
            <a:ext cx="7319319" cy="203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4169201" y="584453"/>
            <a:ext cx="3258135" cy="646331"/>
          </a:xfrm>
          <a:prstGeom prst="rect">
            <a:avLst/>
          </a:prstGeom>
          <a:noFill/>
        </p:spPr>
        <p:txBody>
          <a:bodyPr wrap="square" lIns="91440" tIns="45720" rIns="91440" bIns="45720">
            <a:spAutoFit/>
          </a:bodyPr>
          <a:lstStyle/>
          <a:p>
            <a:pPr algn="ctr"/>
            <a:r>
              <a:rPr lang="es-ES" sz="3600" b="1" cap="none" spc="0" dirty="0">
                <a:ln w="0"/>
                <a:solidFill>
                  <a:srgbClr val="5B1773"/>
                </a:solidFill>
                <a:latin typeface="Arial" panose="020B0604020202020204" pitchFamily="34" charset="0"/>
                <a:cs typeface="Arial" panose="020B0604020202020204" pitchFamily="34" charset="0"/>
              </a:rPr>
              <a:t>DEFINICIÓN</a:t>
            </a:r>
          </a:p>
        </p:txBody>
      </p:sp>
      <p:sp>
        <p:nvSpPr>
          <p:cNvPr id="5" name="CuadroTexto 4"/>
          <p:cNvSpPr txBox="1"/>
          <p:nvPr/>
        </p:nvSpPr>
        <p:spPr>
          <a:xfrm>
            <a:off x="1639402" y="1538546"/>
            <a:ext cx="8317731" cy="1785104"/>
          </a:xfrm>
          <a:prstGeom prst="rect">
            <a:avLst/>
          </a:prstGeom>
          <a:noFill/>
        </p:spPr>
        <p:txBody>
          <a:bodyPr wrap="square" rtlCol="0">
            <a:spAutoFit/>
          </a:bodyPr>
          <a:lstStyle/>
          <a:p>
            <a:pPr algn="ctr"/>
            <a:r>
              <a:rPr lang="es-MX" sz="2200" dirty="0">
                <a:latin typeface="Arial" panose="020B0604020202020204" pitchFamily="34" charset="0"/>
                <a:cs typeface="Arial" panose="020B0604020202020204" pitchFamily="34" charset="0"/>
              </a:rPr>
              <a:t>Es la instancia integrada por el servidor público designado por el Titular del Sujeto Obligado y funge como enlace entre el organismo garante y el sujeto obligado, además de gestionar el cumplimiento de las obligaciones de transparencia al interior de las instituciones.</a:t>
            </a:r>
          </a:p>
        </p:txBody>
      </p:sp>
      <p:sp>
        <p:nvSpPr>
          <p:cNvPr id="6" name="Rectángulo 5"/>
          <p:cNvSpPr/>
          <p:nvPr/>
        </p:nvSpPr>
        <p:spPr>
          <a:xfrm>
            <a:off x="8691604" y="6042380"/>
            <a:ext cx="3514616" cy="369332"/>
          </a:xfrm>
          <a:prstGeom prst="rect">
            <a:avLst/>
          </a:prstGeom>
        </p:spPr>
        <p:txBody>
          <a:bodyPr wrap="none">
            <a:spAutoFit/>
          </a:bodyPr>
          <a:lstStyle/>
          <a:p>
            <a:pPr algn="ctr"/>
            <a:r>
              <a:rPr lang="es-MX" b="1" dirty="0">
                <a:solidFill>
                  <a:srgbClr val="5A1672"/>
                </a:solidFill>
                <a:latin typeface="Arial" panose="020B0604020202020204" pitchFamily="34" charset="0"/>
                <a:cs typeface="Arial" panose="020B0604020202020204" pitchFamily="34" charset="0"/>
              </a:rPr>
              <a:t>UNIDAD DE TRANSPARENCIA</a:t>
            </a:r>
          </a:p>
        </p:txBody>
      </p:sp>
    </p:spTree>
    <p:extLst>
      <p:ext uri="{BB962C8B-B14F-4D97-AF65-F5344CB8AC3E}">
        <p14:creationId xmlns:p14="http://schemas.microsoft.com/office/powerpoint/2010/main" val="26374033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994474" y="923560"/>
            <a:ext cx="8761413" cy="706964"/>
          </a:xfrm>
        </p:spPr>
        <p:txBody>
          <a:bodyPr/>
          <a:lstStyle/>
          <a:p>
            <a:pPr algn="ctr"/>
            <a:r>
              <a:rPr lang="es-MX" sz="2400" b="1" dirty="0">
                <a:solidFill>
                  <a:schemeClr val="bg1">
                    <a:lumMod val="85000"/>
                  </a:schemeClr>
                </a:solidFill>
              </a:rPr>
              <a:t>Artículo 74, </a:t>
            </a:r>
            <a:r>
              <a:rPr lang="es-MX" sz="2400" b="1" dirty="0" err="1">
                <a:solidFill>
                  <a:schemeClr val="bg1">
                    <a:lumMod val="85000"/>
                  </a:schemeClr>
                </a:solidFill>
              </a:rPr>
              <a:t>Fracc</a:t>
            </a:r>
            <a:r>
              <a:rPr lang="es-MX" sz="2400" b="1" dirty="0">
                <a:solidFill>
                  <a:schemeClr val="bg1">
                    <a:lumMod val="85000"/>
                  </a:schemeClr>
                </a:solidFill>
              </a:rPr>
              <a:t>. II : Derechos Humanos</a:t>
            </a:r>
          </a:p>
        </p:txBody>
      </p:sp>
      <p:sp>
        <p:nvSpPr>
          <p:cNvPr id="7" name="3 CuadroTexto"/>
          <p:cNvSpPr txBox="1"/>
          <p:nvPr/>
        </p:nvSpPr>
        <p:spPr>
          <a:xfrm>
            <a:off x="434302" y="2233741"/>
            <a:ext cx="11249698" cy="4355038"/>
          </a:xfrm>
          <a:prstGeom prst="rect">
            <a:avLst/>
          </a:prstGeom>
          <a:noFill/>
        </p:spPr>
        <p:txBody>
          <a:bodyPr wrap="square" rtlCol="0">
            <a:spAutoFit/>
          </a:bodyPr>
          <a:lstStyle/>
          <a:p>
            <a:pPr marL="803275" indent="-803275" algn="just"/>
            <a:endParaRPr lang="es-MX" dirty="0">
              <a:latin typeface="Arial" panose="020B0604020202020204" pitchFamily="34" charset="0"/>
              <a:cs typeface="Arial" panose="020B0604020202020204" pitchFamily="34" charset="0"/>
            </a:endParaRPr>
          </a:p>
          <a:p>
            <a:pPr algn="just"/>
            <a:r>
              <a:rPr lang="es-MX" b="1" dirty="0">
                <a:latin typeface="Arial" panose="020B0604020202020204" pitchFamily="34" charset="0"/>
                <a:cs typeface="Arial" panose="020B0604020202020204" pitchFamily="34" charset="0"/>
              </a:rPr>
              <a:t>Artículo 74</a:t>
            </a:r>
            <a:r>
              <a:rPr lang="es-MX" dirty="0">
                <a:latin typeface="Arial" panose="020B0604020202020204" pitchFamily="34" charset="0"/>
                <a:cs typeface="Arial" panose="020B0604020202020204" pitchFamily="34" charset="0"/>
              </a:rPr>
              <a:t>. Además de lo señalado en el artículo 70 de la presente Ley, los órganos autónomos deberán poner a disposición del público y actualizar la siguiente información:</a:t>
            </a:r>
          </a:p>
          <a:p>
            <a:pPr marL="803275" indent="-803275" algn="just"/>
            <a:endParaRPr lang="es-MX" sz="900" dirty="0">
              <a:latin typeface="Arial" panose="020B0604020202020204" pitchFamily="34" charset="0"/>
              <a:cs typeface="Arial" panose="020B0604020202020204" pitchFamily="34" charset="0"/>
            </a:endParaRPr>
          </a:p>
          <a:p>
            <a:pPr algn="just">
              <a:spcBef>
                <a:spcPts val="1200"/>
              </a:spcBef>
            </a:pPr>
            <a:r>
              <a:rPr lang="es-MX" b="1" dirty="0">
                <a:latin typeface="Arial" panose="020B0604020202020204" pitchFamily="34" charset="0"/>
                <a:cs typeface="Arial" panose="020B0604020202020204" pitchFamily="34" charset="0"/>
              </a:rPr>
              <a:t>fracción II.</a:t>
            </a:r>
            <a:r>
              <a:rPr lang="es-MX" dirty="0">
                <a:latin typeface="Arial" panose="020B0604020202020204" pitchFamily="34" charset="0"/>
                <a:cs typeface="Arial" panose="020B0604020202020204" pitchFamily="34" charset="0"/>
              </a:rPr>
              <a:t> </a:t>
            </a:r>
            <a:r>
              <a:rPr lang="es-MX" b="1" dirty="0">
                <a:latin typeface="Arial" panose="020B0604020202020204" pitchFamily="34" charset="0"/>
                <a:cs typeface="Arial" panose="020B0604020202020204" pitchFamily="34" charset="0"/>
              </a:rPr>
              <a:t>Organismos</a:t>
            </a:r>
            <a:r>
              <a:rPr lang="es-MX" dirty="0">
                <a:latin typeface="Arial" panose="020B0604020202020204" pitchFamily="34" charset="0"/>
                <a:cs typeface="Arial" panose="020B0604020202020204" pitchFamily="34" charset="0"/>
              </a:rPr>
              <a:t> de protección de los </a:t>
            </a:r>
            <a:r>
              <a:rPr lang="es-MX" b="1" dirty="0">
                <a:latin typeface="Arial" panose="020B0604020202020204" pitchFamily="34" charset="0"/>
                <a:cs typeface="Arial" panose="020B0604020202020204" pitchFamily="34" charset="0"/>
              </a:rPr>
              <a:t>derechos humanos </a:t>
            </a:r>
            <a:r>
              <a:rPr lang="es-MX" dirty="0">
                <a:latin typeface="Arial" panose="020B0604020202020204" pitchFamily="34" charset="0"/>
                <a:cs typeface="Arial" panose="020B0604020202020204" pitchFamily="34" charset="0"/>
              </a:rPr>
              <a:t>nacional y de la entidades federativas	</a:t>
            </a:r>
          </a:p>
          <a:p>
            <a:pPr marL="803275" indent="-803275" algn="just"/>
            <a:endParaRPr lang="es-MX" sz="800" dirty="0">
              <a:latin typeface="Arial" panose="020B0604020202020204" pitchFamily="34" charset="0"/>
              <a:cs typeface="Arial" panose="020B0604020202020204" pitchFamily="34" charset="0"/>
            </a:endParaRPr>
          </a:p>
          <a:p>
            <a:pPr marL="803275" indent="-441325" algn="just">
              <a:spcBef>
                <a:spcPts val="1200"/>
              </a:spcBef>
              <a:buAutoNum type="alphaLcParenR"/>
            </a:pPr>
            <a:r>
              <a:rPr lang="es-MX" dirty="0">
                <a:latin typeface="Arial" panose="020B0604020202020204" pitchFamily="34" charset="0"/>
                <a:cs typeface="Arial" panose="020B0604020202020204" pitchFamily="34" charset="0"/>
              </a:rPr>
              <a:t>El </a:t>
            </a:r>
            <a:r>
              <a:rPr lang="es-MX" b="1" dirty="0">
                <a:latin typeface="Arial" panose="020B0604020202020204" pitchFamily="34" charset="0"/>
                <a:cs typeface="Arial" panose="020B0604020202020204" pitchFamily="34" charset="0"/>
              </a:rPr>
              <a:t>listado y las versiones públicas de las recomendaciones emitidas</a:t>
            </a:r>
            <a:r>
              <a:rPr lang="es-MX" dirty="0">
                <a:latin typeface="Arial" panose="020B0604020202020204" pitchFamily="34" charset="0"/>
                <a:cs typeface="Arial" panose="020B0604020202020204" pitchFamily="34" charset="0"/>
              </a:rPr>
              <a:t>, su destinatario o autoridad a la que se recomienda y el estado que guarda su atención, incluyendo, en su caso, las minutas de comparecencias de los titulares que se negaron a aceptar las recomendaciones;	</a:t>
            </a:r>
          </a:p>
          <a:p>
            <a:pPr marL="803275" indent="-441325" algn="just">
              <a:buAutoNum type="alphaLcParenR"/>
            </a:pPr>
            <a:endParaRPr lang="es-MX" sz="800" dirty="0">
              <a:latin typeface="Arial" panose="020B0604020202020204" pitchFamily="34" charset="0"/>
              <a:cs typeface="Arial" panose="020B0604020202020204" pitchFamily="34" charset="0"/>
            </a:endParaRPr>
          </a:p>
          <a:p>
            <a:pPr marL="803275" indent="-441325" algn="just">
              <a:buAutoNum type="alphaLcParenR" startAt="2"/>
            </a:pPr>
            <a:r>
              <a:rPr lang="es-MX" dirty="0">
                <a:latin typeface="Arial" panose="020B0604020202020204" pitchFamily="34" charset="0"/>
                <a:cs typeface="Arial" panose="020B0604020202020204" pitchFamily="34" charset="0"/>
              </a:rPr>
              <a:t>Las </a:t>
            </a:r>
            <a:r>
              <a:rPr lang="es-MX" b="1" dirty="0">
                <a:latin typeface="Arial" panose="020B0604020202020204" pitchFamily="34" charset="0"/>
                <a:cs typeface="Arial" panose="020B0604020202020204" pitchFamily="34" charset="0"/>
              </a:rPr>
              <a:t>quejas y denuncias presentadas </a:t>
            </a:r>
            <a:r>
              <a:rPr lang="es-MX" dirty="0">
                <a:latin typeface="Arial" panose="020B0604020202020204" pitchFamily="34" charset="0"/>
                <a:cs typeface="Arial" panose="020B0604020202020204" pitchFamily="34" charset="0"/>
              </a:rPr>
              <a:t>ante las autoridades administrativas y penales respectivas, señalando el estado procesal en que se encuentran y, en su caso, el sentido en el que se resolvieron;	</a:t>
            </a:r>
          </a:p>
          <a:p>
            <a:pPr marL="803275" indent="-441325" algn="just">
              <a:buAutoNum type="alphaLcParenR" startAt="2"/>
            </a:pPr>
            <a:endParaRPr lang="es-MX" sz="800" dirty="0">
              <a:latin typeface="Arial" panose="020B0604020202020204" pitchFamily="34" charset="0"/>
              <a:cs typeface="Arial" panose="020B0604020202020204" pitchFamily="34" charset="0"/>
            </a:endParaRPr>
          </a:p>
          <a:p>
            <a:pPr marL="803275" indent="-441325" algn="just">
              <a:buAutoNum type="alphaLcParenR" startAt="3"/>
            </a:pPr>
            <a:r>
              <a:rPr lang="es-MX" dirty="0">
                <a:latin typeface="Arial" panose="020B0604020202020204" pitchFamily="34" charset="0"/>
                <a:cs typeface="Arial" panose="020B0604020202020204" pitchFamily="34" charset="0"/>
              </a:rPr>
              <a:t>Las versiones públicas de </a:t>
            </a:r>
            <a:r>
              <a:rPr lang="es-MX" b="1" dirty="0">
                <a:latin typeface="Arial" panose="020B0604020202020204" pitchFamily="34" charset="0"/>
                <a:cs typeface="Arial" panose="020B0604020202020204" pitchFamily="34" charset="0"/>
              </a:rPr>
              <a:t>acuerdo de conciliación</a:t>
            </a:r>
            <a:r>
              <a:rPr lang="es-MX" dirty="0">
                <a:latin typeface="Arial" panose="020B0604020202020204" pitchFamily="34" charset="0"/>
                <a:cs typeface="Arial" panose="020B0604020202020204" pitchFamily="34" charset="0"/>
              </a:rPr>
              <a:t>, previo consentimiento del quejoso;</a:t>
            </a:r>
          </a:p>
          <a:p>
            <a:pPr marL="803275" indent="-441325" algn="just">
              <a:buAutoNum type="alphaLcParenR" startAt="3"/>
            </a:pPr>
            <a:endParaRPr lang="es-MX" sz="800" dirty="0">
              <a:latin typeface="Arial" panose="020B0604020202020204" pitchFamily="34" charset="0"/>
              <a:cs typeface="Arial" panose="020B0604020202020204" pitchFamily="34" charset="0"/>
            </a:endParaRPr>
          </a:p>
          <a:p>
            <a:pPr marL="803275" indent="-441325" algn="just"/>
            <a:r>
              <a:rPr lang="es-MX" dirty="0">
                <a:latin typeface="Arial" panose="020B0604020202020204" pitchFamily="34" charset="0"/>
                <a:cs typeface="Arial" panose="020B0604020202020204" pitchFamily="34" charset="0"/>
              </a:rPr>
              <a:t>d)	</a:t>
            </a:r>
            <a:r>
              <a:rPr lang="es-MX" b="1" dirty="0">
                <a:latin typeface="Arial" panose="020B0604020202020204" pitchFamily="34" charset="0"/>
                <a:cs typeface="Arial" panose="020B0604020202020204" pitchFamily="34" charset="0"/>
              </a:rPr>
              <a:t>Listado de medidas precautorias, cautelares o equivalentes</a:t>
            </a:r>
            <a:r>
              <a:rPr lang="es-MX" dirty="0">
                <a:latin typeface="Arial" panose="020B0604020202020204" pitchFamily="34" charset="0"/>
                <a:cs typeface="Arial" panose="020B0604020202020204" pitchFamily="34" charset="0"/>
              </a:rPr>
              <a:t>, una vez concluido el Expediente</a:t>
            </a:r>
          </a:p>
        </p:txBody>
      </p:sp>
      <p:pic>
        <p:nvPicPr>
          <p:cNvPr id="8" name="7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739" y="598937"/>
            <a:ext cx="2069918" cy="837978"/>
          </a:xfrm>
          <a:prstGeom prst="rect">
            <a:avLst/>
          </a:prstGeom>
          <a:noFill/>
          <a:ln>
            <a:noFill/>
          </a:ln>
        </p:spPr>
      </p:pic>
    </p:spTree>
    <p:extLst>
      <p:ext uri="{BB962C8B-B14F-4D97-AF65-F5344CB8AC3E}">
        <p14:creationId xmlns:p14="http://schemas.microsoft.com/office/powerpoint/2010/main" val="1674379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994474" y="923560"/>
            <a:ext cx="8761413" cy="706964"/>
          </a:xfrm>
        </p:spPr>
        <p:txBody>
          <a:bodyPr/>
          <a:lstStyle/>
          <a:p>
            <a:pPr algn="ctr"/>
            <a:r>
              <a:rPr lang="es-MX" sz="2400" b="1" dirty="0">
                <a:solidFill>
                  <a:schemeClr val="bg1">
                    <a:lumMod val="85000"/>
                  </a:schemeClr>
                </a:solidFill>
              </a:rPr>
              <a:t>Artículo 74, </a:t>
            </a:r>
            <a:r>
              <a:rPr lang="es-MX" sz="2400" b="1" dirty="0" err="1">
                <a:solidFill>
                  <a:schemeClr val="bg1">
                    <a:lumMod val="85000"/>
                  </a:schemeClr>
                </a:solidFill>
              </a:rPr>
              <a:t>Fracc</a:t>
            </a:r>
            <a:r>
              <a:rPr lang="es-MX" sz="2400" b="1" dirty="0">
                <a:solidFill>
                  <a:schemeClr val="bg1">
                    <a:lumMod val="85000"/>
                  </a:schemeClr>
                </a:solidFill>
              </a:rPr>
              <a:t>. II : Derechos Humanos</a:t>
            </a:r>
          </a:p>
        </p:txBody>
      </p:sp>
      <p:sp>
        <p:nvSpPr>
          <p:cNvPr id="8" name="3 CuadroTexto"/>
          <p:cNvSpPr txBox="1"/>
          <p:nvPr/>
        </p:nvSpPr>
        <p:spPr>
          <a:xfrm>
            <a:off x="36512" y="2441545"/>
            <a:ext cx="11647488" cy="4042132"/>
          </a:xfrm>
          <a:prstGeom prst="rect">
            <a:avLst/>
          </a:prstGeom>
          <a:noFill/>
        </p:spPr>
        <p:txBody>
          <a:bodyPr wrap="square" rtlCol="0">
            <a:spAutoFit/>
          </a:bodyPr>
          <a:lstStyle/>
          <a:p>
            <a:pPr marL="803275" indent="-361950" algn="just">
              <a:spcBef>
                <a:spcPts val="800"/>
              </a:spcBef>
              <a:spcAft>
                <a:spcPts val="1500"/>
              </a:spcAft>
              <a:buAutoNum type="alphaLcParenR" startAt="5"/>
            </a:pPr>
            <a:r>
              <a:rPr lang="es-MX" dirty="0">
                <a:latin typeface="Arial" panose="020B0604020202020204" pitchFamily="34" charset="0"/>
                <a:cs typeface="Arial" panose="020B0604020202020204" pitchFamily="34" charset="0"/>
              </a:rPr>
              <a:t>Toda la información con que cuente, relacionada con </a:t>
            </a:r>
            <a:r>
              <a:rPr lang="es-MX" b="1" dirty="0">
                <a:latin typeface="Arial" panose="020B0604020202020204" pitchFamily="34" charset="0"/>
                <a:cs typeface="Arial" panose="020B0604020202020204" pitchFamily="34" charset="0"/>
              </a:rPr>
              <a:t>hechos constitutivos de violaciones graves de derechos humanos </a:t>
            </a:r>
            <a:r>
              <a:rPr lang="es-MX" dirty="0">
                <a:latin typeface="Arial" panose="020B0604020202020204" pitchFamily="34" charset="0"/>
                <a:cs typeface="Arial" panose="020B0604020202020204" pitchFamily="34" charset="0"/>
              </a:rPr>
              <a:t>o delitos de lesa humanidad, una vez determinados así por la autoridad competente, incluyendo en su caso, las acciones de reparación del daño, atención a víctimas y de no repetición;</a:t>
            </a:r>
          </a:p>
          <a:p>
            <a:pPr marL="803275" indent="-361950" algn="just">
              <a:spcBef>
                <a:spcPts val="800"/>
              </a:spcBef>
              <a:spcAft>
                <a:spcPts val="1500"/>
              </a:spcAft>
              <a:buAutoNum type="alphaLcParenR" startAt="6"/>
            </a:pPr>
            <a:r>
              <a:rPr lang="es-MX" dirty="0">
                <a:latin typeface="Arial" panose="020B0604020202020204" pitchFamily="34" charset="0"/>
                <a:cs typeface="Arial" panose="020B0604020202020204" pitchFamily="34" charset="0"/>
              </a:rPr>
              <a:t>La información relacionada con las </a:t>
            </a:r>
            <a:r>
              <a:rPr lang="es-MX" b="1" dirty="0">
                <a:latin typeface="Arial" panose="020B0604020202020204" pitchFamily="34" charset="0"/>
                <a:cs typeface="Arial" panose="020B0604020202020204" pitchFamily="34" charset="0"/>
              </a:rPr>
              <a:t>acciones y resultados de defensa, promoción y protección de los derechos humanos</a:t>
            </a:r>
            <a:r>
              <a:rPr lang="es-MX" dirty="0">
                <a:latin typeface="Arial" panose="020B0604020202020204" pitchFamily="34" charset="0"/>
                <a:cs typeface="Arial" panose="020B0604020202020204" pitchFamily="34" charset="0"/>
              </a:rPr>
              <a:t>;</a:t>
            </a:r>
          </a:p>
          <a:p>
            <a:pPr marL="803275" indent="-361950" algn="just">
              <a:spcBef>
                <a:spcPts val="800"/>
              </a:spcBef>
              <a:spcAft>
                <a:spcPts val="1500"/>
              </a:spcAft>
              <a:buAutoNum type="alphaLcParenR" startAt="7"/>
            </a:pPr>
            <a:r>
              <a:rPr lang="es-MX" dirty="0">
                <a:latin typeface="Arial" panose="020B0604020202020204" pitchFamily="34" charset="0"/>
                <a:cs typeface="Arial" panose="020B0604020202020204" pitchFamily="34" charset="0"/>
              </a:rPr>
              <a:t>Las </a:t>
            </a:r>
            <a:r>
              <a:rPr lang="es-MX" b="1" dirty="0">
                <a:latin typeface="Arial" panose="020B0604020202020204" pitchFamily="34" charset="0"/>
                <a:cs typeface="Arial" panose="020B0604020202020204" pitchFamily="34" charset="0"/>
              </a:rPr>
              <a:t>actas y versiones estenográficas de las sesiones del consejo consultivo</a:t>
            </a:r>
            <a:r>
              <a:rPr lang="es-MX" dirty="0">
                <a:latin typeface="Arial" panose="020B0604020202020204" pitchFamily="34" charset="0"/>
                <a:cs typeface="Arial" panose="020B0604020202020204" pitchFamily="34" charset="0"/>
              </a:rPr>
              <a:t>, así como las opiniones que emite;</a:t>
            </a:r>
          </a:p>
          <a:p>
            <a:pPr marL="803275" indent="-361950" algn="just">
              <a:spcBef>
                <a:spcPts val="800"/>
              </a:spcBef>
              <a:spcAft>
                <a:spcPts val="1500"/>
              </a:spcAft>
              <a:buAutoNum type="alphaLcParenR" startAt="8"/>
            </a:pPr>
            <a:r>
              <a:rPr lang="es-MX" dirty="0">
                <a:latin typeface="Arial" panose="020B0604020202020204" pitchFamily="34" charset="0"/>
                <a:cs typeface="Arial" panose="020B0604020202020204" pitchFamily="34" charset="0"/>
              </a:rPr>
              <a:t>Los </a:t>
            </a:r>
            <a:r>
              <a:rPr lang="es-MX" b="1" dirty="0">
                <a:latin typeface="Arial" panose="020B0604020202020204" pitchFamily="34" charset="0"/>
                <a:cs typeface="Arial" panose="020B0604020202020204" pitchFamily="34" charset="0"/>
              </a:rPr>
              <a:t>resultados de los estudios, publicaciones o investigaciones</a:t>
            </a:r>
            <a:r>
              <a:rPr lang="es-MX" dirty="0">
                <a:latin typeface="Arial" panose="020B0604020202020204" pitchFamily="34" charset="0"/>
                <a:cs typeface="Arial" panose="020B0604020202020204" pitchFamily="34" charset="0"/>
              </a:rPr>
              <a:t>;	</a:t>
            </a:r>
          </a:p>
          <a:p>
            <a:pPr marL="841375" indent="-400050" algn="just">
              <a:spcBef>
                <a:spcPts val="800"/>
              </a:spcBef>
              <a:spcAft>
                <a:spcPts val="1500"/>
              </a:spcAft>
              <a:buAutoNum type="romanLcParenR"/>
            </a:pPr>
            <a:r>
              <a:rPr lang="es-MX" dirty="0">
                <a:latin typeface="Arial" panose="020B0604020202020204" pitchFamily="34" charset="0"/>
                <a:cs typeface="Arial" panose="020B0604020202020204" pitchFamily="34" charset="0"/>
              </a:rPr>
              <a:t>Los </a:t>
            </a:r>
            <a:r>
              <a:rPr lang="es-MX" b="1" dirty="0">
                <a:latin typeface="Arial" panose="020B0604020202020204" pitchFamily="34" charset="0"/>
                <a:cs typeface="Arial" panose="020B0604020202020204" pitchFamily="34" charset="0"/>
              </a:rPr>
              <a:t>programas de prevención y promoción </a:t>
            </a:r>
            <a:r>
              <a:rPr lang="es-MX" dirty="0">
                <a:latin typeface="Arial" panose="020B0604020202020204" pitchFamily="34" charset="0"/>
                <a:cs typeface="Arial" panose="020B0604020202020204" pitchFamily="34" charset="0"/>
              </a:rPr>
              <a:t>en materia de derechos humanos.</a:t>
            </a:r>
          </a:p>
        </p:txBody>
      </p:sp>
      <p:pic>
        <p:nvPicPr>
          <p:cNvPr id="7" name="6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739" y="598937"/>
            <a:ext cx="2069918" cy="837978"/>
          </a:xfrm>
          <a:prstGeom prst="rect">
            <a:avLst/>
          </a:prstGeom>
          <a:noFill/>
          <a:ln>
            <a:noFill/>
          </a:ln>
        </p:spPr>
      </p:pic>
    </p:spTree>
    <p:extLst>
      <p:ext uri="{BB962C8B-B14F-4D97-AF65-F5344CB8AC3E}">
        <p14:creationId xmlns:p14="http://schemas.microsoft.com/office/powerpoint/2010/main" val="3186015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994474" y="923560"/>
            <a:ext cx="8761413" cy="706964"/>
          </a:xfrm>
        </p:spPr>
        <p:txBody>
          <a:bodyPr/>
          <a:lstStyle/>
          <a:p>
            <a:pPr algn="ctr"/>
            <a:r>
              <a:rPr lang="es-MX" sz="2400" b="1" dirty="0">
                <a:solidFill>
                  <a:schemeClr val="bg1">
                    <a:lumMod val="85000"/>
                  </a:schemeClr>
                </a:solidFill>
              </a:rPr>
              <a:t>Artículo 74, </a:t>
            </a:r>
            <a:r>
              <a:rPr lang="es-MX" sz="2400" b="1" dirty="0" err="1">
                <a:solidFill>
                  <a:schemeClr val="bg1">
                    <a:lumMod val="85000"/>
                  </a:schemeClr>
                </a:solidFill>
              </a:rPr>
              <a:t>Fracc</a:t>
            </a:r>
            <a:r>
              <a:rPr lang="es-MX" sz="2400" b="1" dirty="0">
                <a:solidFill>
                  <a:schemeClr val="bg1">
                    <a:lumMod val="85000"/>
                  </a:schemeClr>
                </a:solidFill>
              </a:rPr>
              <a:t>. II : Derechos Humanos</a:t>
            </a:r>
          </a:p>
        </p:txBody>
      </p:sp>
      <p:sp>
        <p:nvSpPr>
          <p:cNvPr id="7" name="3 CuadroTexto"/>
          <p:cNvSpPr txBox="1"/>
          <p:nvPr/>
        </p:nvSpPr>
        <p:spPr>
          <a:xfrm>
            <a:off x="144016" y="2661816"/>
            <a:ext cx="11539984" cy="4162678"/>
          </a:xfrm>
          <a:prstGeom prst="rect">
            <a:avLst/>
          </a:prstGeom>
          <a:noFill/>
        </p:spPr>
        <p:txBody>
          <a:bodyPr wrap="square" rtlCol="0">
            <a:spAutoFit/>
          </a:bodyPr>
          <a:lstStyle/>
          <a:p>
            <a:pPr marL="803275" indent="-361950" algn="just">
              <a:lnSpc>
                <a:spcPct val="120000"/>
              </a:lnSpc>
              <a:buFontTx/>
              <a:buAutoNum type="alphaLcParenR" startAt="10"/>
            </a:pPr>
            <a:r>
              <a:rPr lang="es-MX" dirty="0">
                <a:latin typeface="Arial" panose="020B0604020202020204" pitchFamily="34" charset="0"/>
                <a:cs typeface="Arial" panose="020B0604020202020204" pitchFamily="34" charset="0"/>
              </a:rPr>
              <a:t>El </a:t>
            </a:r>
            <a:r>
              <a:rPr lang="es-MX" b="1" dirty="0">
                <a:latin typeface="Arial" panose="020B0604020202020204" pitchFamily="34" charset="0"/>
                <a:cs typeface="Arial" panose="020B0604020202020204" pitchFamily="34" charset="0"/>
              </a:rPr>
              <a:t>estado que guardan los derechos humanos en el sistema penitenciario </a:t>
            </a:r>
            <a:r>
              <a:rPr lang="es-MX" dirty="0">
                <a:latin typeface="Arial" panose="020B0604020202020204" pitchFamily="34" charset="0"/>
                <a:cs typeface="Arial" panose="020B0604020202020204" pitchFamily="34" charset="0"/>
              </a:rPr>
              <a:t>y de readaptación social del país;</a:t>
            </a:r>
          </a:p>
          <a:p>
            <a:pPr marL="441325" algn="just">
              <a:lnSpc>
                <a:spcPct val="120000"/>
              </a:lnSpc>
            </a:pPr>
            <a:endParaRPr lang="es-MX" dirty="0">
              <a:latin typeface="Arial" panose="020B0604020202020204" pitchFamily="34" charset="0"/>
              <a:cs typeface="Arial" panose="020B0604020202020204" pitchFamily="34" charset="0"/>
            </a:endParaRPr>
          </a:p>
          <a:p>
            <a:pPr marL="803275" indent="-361950" algn="just">
              <a:lnSpc>
                <a:spcPct val="120000"/>
              </a:lnSpc>
              <a:buAutoNum type="alphaLcParenR" startAt="11"/>
            </a:pPr>
            <a:r>
              <a:rPr lang="es-MX" dirty="0">
                <a:latin typeface="Arial" panose="020B0604020202020204" pitchFamily="34" charset="0"/>
                <a:cs typeface="Arial" panose="020B0604020202020204" pitchFamily="34" charset="0"/>
              </a:rPr>
              <a:t>El seguimiento, evaluación y monitoreo, en materia de </a:t>
            </a:r>
            <a:r>
              <a:rPr lang="es-MX" b="1" dirty="0">
                <a:latin typeface="Arial" panose="020B0604020202020204" pitchFamily="34" charset="0"/>
                <a:cs typeface="Arial" panose="020B0604020202020204" pitchFamily="34" charset="0"/>
              </a:rPr>
              <a:t>igualdad entre mujeres y hombres</a:t>
            </a:r>
            <a:r>
              <a:rPr lang="es-MX" dirty="0">
                <a:latin typeface="Arial" panose="020B0604020202020204" pitchFamily="34" charset="0"/>
                <a:cs typeface="Arial" panose="020B0604020202020204" pitchFamily="34" charset="0"/>
              </a:rPr>
              <a:t>;</a:t>
            </a:r>
          </a:p>
          <a:p>
            <a:pPr marL="803275" indent="-361950" algn="just">
              <a:lnSpc>
                <a:spcPct val="120000"/>
              </a:lnSpc>
              <a:buAutoNum type="alphaLcParenR" startAt="11"/>
            </a:pPr>
            <a:endParaRPr lang="es-MX" dirty="0">
              <a:latin typeface="Arial" panose="020B0604020202020204" pitchFamily="34" charset="0"/>
              <a:cs typeface="Arial" panose="020B0604020202020204" pitchFamily="34" charset="0"/>
            </a:endParaRPr>
          </a:p>
          <a:p>
            <a:pPr marL="803275" indent="-361950" algn="just">
              <a:lnSpc>
                <a:spcPct val="120000"/>
              </a:lnSpc>
              <a:buAutoNum type="alphaLcParenR" startAt="12"/>
            </a:pPr>
            <a:r>
              <a:rPr lang="es-MX" dirty="0">
                <a:latin typeface="Arial" panose="020B0604020202020204" pitchFamily="34" charset="0"/>
                <a:cs typeface="Arial" panose="020B0604020202020204" pitchFamily="34" charset="0"/>
              </a:rPr>
              <a:t>Los </a:t>
            </a:r>
            <a:r>
              <a:rPr lang="es-MX" b="1" dirty="0">
                <a:latin typeface="Arial" panose="020B0604020202020204" pitchFamily="34" charset="0"/>
                <a:cs typeface="Arial" panose="020B0604020202020204" pitchFamily="34" charset="0"/>
              </a:rPr>
              <a:t>programas y las acciones de coordinación </a:t>
            </a:r>
            <a:r>
              <a:rPr lang="es-MX" dirty="0">
                <a:latin typeface="Arial" panose="020B0604020202020204" pitchFamily="34" charset="0"/>
                <a:cs typeface="Arial" panose="020B0604020202020204" pitchFamily="34" charset="0"/>
              </a:rPr>
              <a:t>con las dependencias competentes para impulsar el cumplimiento de tratados de los que el Estado mexicano sea parte, en materia de Derechos Humanos, y</a:t>
            </a:r>
          </a:p>
          <a:p>
            <a:pPr marL="803275" indent="-361950" algn="just">
              <a:lnSpc>
                <a:spcPct val="120000"/>
              </a:lnSpc>
              <a:buAutoNum type="alphaLcParenR" startAt="12"/>
            </a:pPr>
            <a:endParaRPr lang="es-MX" dirty="0">
              <a:latin typeface="Arial" panose="020B0604020202020204" pitchFamily="34" charset="0"/>
              <a:cs typeface="Arial" panose="020B0604020202020204" pitchFamily="34" charset="0"/>
            </a:endParaRPr>
          </a:p>
          <a:p>
            <a:pPr marL="803275" indent="-361950" algn="just">
              <a:lnSpc>
                <a:spcPct val="120000"/>
              </a:lnSpc>
            </a:pPr>
            <a:r>
              <a:rPr lang="es-MX" dirty="0">
                <a:latin typeface="Arial" panose="020B0604020202020204" pitchFamily="34" charset="0"/>
                <a:cs typeface="Arial" panose="020B0604020202020204" pitchFamily="34" charset="0"/>
              </a:rPr>
              <a:t>m)	Los </a:t>
            </a:r>
            <a:r>
              <a:rPr lang="es-MX" b="1" dirty="0">
                <a:latin typeface="Arial" panose="020B0604020202020204" pitchFamily="34" charset="0"/>
                <a:cs typeface="Arial" panose="020B0604020202020204" pitchFamily="34" charset="0"/>
              </a:rPr>
              <a:t>lineamientos generales de la actuación </a:t>
            </a:r>
            <a:r>
              <a:rPr lang="es-MX" dirty="0">
                <a:latin typeface="Arial" panose="020B0604020202020204" pitchFamily="34" charset="0"/>
                <a:cs typeface="Arial" panose="020B0604020202020204" pitchFamily="34" charset="0"/>
              </a:rPr>
              <a:t>de la Comisión Nacional de los Derechos Humanos y recomendaciones emitidas por el Consejo Consultivo;</a:t>
            </a:r>
          </a:p>
          <a:p>
            <a:pPr marL="803275" indent="-361950" algn="just">
              <a:lnSpc>
                <a:spcPct val="120000"/>
              </a:lnSpc>
            </a:pPr>
            <a:endParaRPr lang="es-MX" dirty="0">
              <a:latin typeface="Arial" panose="020B0604020202020204" pitchFamily="34" charset="0"/>
              <a:cs typeface="Arial" panose="020B0604020202020204" pitchFamily="34" charset="0"/>
            </a:endParaRPr>
          </a:p>
        </p:txBody>
      </p:sp>
      <p:pic>
        <p:nvPicPr>
          <p:cNvPr id="8" name="7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739" y="598937"/>
            <a:ext cx="2069918" cy="837978"/>
          </a:xfrm>
          <a:prstGeom prst="rect">
            <a:avLst/>
          </a:prstGeom>
          <a:noFill/>
          <a:ln>
            <a:noFill/>
          </a:ln>
        </p:spPr>
      </p:pic>
    </p:spTree>
    <p:extLst>
      <p:ext uri="{BB962C8B-B14F-4D97-AF65-F5344CB8AC3E}">
        <p14:creationId xmlns:p14="http://schemas.microsoft.com/office/powerpoint/2010/main" val="3604318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994474" y="923560"/>
            <a:ext cx="8761413" cy="706964"/>
          </a:xfrm>
        </p:spPr>
        <p:txBody>
          <a:bodyPr/>
          <a:lstStyle/>
          <a:p>
            <a:pPr algn="ctr"/>
            <a:r>
              <a:rPr lang="es-MX" sz="2300" b="1" dirty="0"/>
              <a:t> Obligaciones para Órganos Garantes de la Transparencia</a:t>
            </a:r>
          </a:p>
        </p:txBody>
      </p:sp>
      <p:pic>
        <p:nvPicPr>
          <p:cNvPr id="12"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04721">
            <a:off x="9073039" y="2273989"/>
            <a:ext cx="1809848" cy="2490291"/>
          </a:xfrm>
          <a:prstGeom prst="rect">
            <a:avLst/>
          </a:prstGeom>
          <a:effectLst>
            <a:outerShdw blurRad="76200" dir="18900000" sy="23000" kx="-1200000" algn="bl" rotWithShape="0">
              <a:prstClr val="black">
                <a:alpha val="20000"/>
              </a:prstClr>
            </a:outerShdw>
          </a:effectLst>
          <a:scene3d>
            <a:camera prst="perspectiveHeroicExtremeLeftFacing" fov="3600000">
              <a:rot lat="20580388" lon="1914816" rev="19689845"/>
            </a:camera>
            <a:lightRig rig="threePt" dir="t">
              <a:rot lat="0" lon="0" rev="600000"/>
            </a:lightRig>
          </a:scene3d>
          <a:sp3d extrusionH="69850" contourW="12700" prstMaterial="metal">
            <a:bevelB/>
            <a:contourClr>
              <a:schemeClr val="accent4"/>
            </a:contourClr>
          </a:sp3d>
        </p:spPr>
      </p:pic>
      <p:sp>
        <p:nvSpPr>
          <p:cNvPr id="17" name="Flecha izquierda y derecha 16"/>
          <p:cNvSpPr/>
          <p:nvPr/>
        </p:nvSpPr>
        <p:spPr>
          <a:xfrm>
            <a:off x="6053069" y="3222990"/>
            <a:ext cx="2444447" cy="712508"/>
          </a:xfrm>
          <a:prstGeom prst="leftRightArrow">
            <a:avLst>
              <a:gd name="adj1" fmla="val 50491"/>
              <a:gd name="adj2" fmla="val 41852"/>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pic>
        <p:nvPicPr>
          <p:cNvPr id="10" name="9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169" y="903731"/>
            <a:ext cx="1483485" cy="576720"/>
          </a:xfrm>
          <a:prstGeom prst="rect">
            <a:avLst/>
          </a:prstGeom>
          <a:noFill/>
          <a:ln>
            <a:noFill/>
          </a:ln>
        </p:spPr>
      </p:pic>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033" y="2465626"/>
            <a:ext cx="4155969" cy="1941617"/>
          </a:xfrm>
          <a:prstGeom prst="rect">
            <a:avLst/>
          </a:prstGeom>
        </p:spPr>
      </p:pic>
    </p:spTree>
    <p:extLst>
      <p:ext uri="{BB962C8B-B14F-4D97-AF65-F5344CB8AC3E}">
        <p14:creationId xmlns:p14="http://schemas.microsoft.com/office/powerpoint/2010/main" val="1462232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359474" y="923560"/>
            <a:ext cx="8761413" cy="706964"/>
          </a:xfrm>
        </p:spPr>
        <p:txBody>
          <a:bodyPr>
            <a:normAutofit fontScale="90000"/>
          </a:bodyPr>
          <a:lstStyle/>
          <a:p>
            <a:pPr algn="r"/>
            <a:r>
              <a:rPr lang="es-MX" sz="2400" b="1" dirty="0">
                <a:solidFill>
                  <a:schemeClr val="bg1">
                    <a:lumMod val="85000"/>
                  </a:schemeClr>
                </a:solidFill>
              </a:rPr>
              <a:t>Artículo 74, </a:t>
            </a:r>
            <a:r>
              <a:rPr lang="es-MX" sz="2400" b="1" dirty="0" err="1">
                <a:solidFill>
                  <a:schemeClr val="bg1">
                    <a:lumMod val="85000"/>
                  </a:schemeClr>
                </a:solidFill>
              </a:rPr>
              <a:t>Fracc</a:t>
            </a:r>
            <a:r>
              <a:rPr lang="es-MX" sz="2400" b="1" dirty="0">
                <a:solidFill>
                  <a:schemeClr val="bg1">
                    <a:lumMod val="85000"/>
                  </a:schemeClr>
                </a:solidFill>
              </a:rPr>
              <a:t>. III</a:t>
            </a:r>
            <a:br>
              <a:rPr lang="es-MX" sz="2400" b="1" dirty="0">
                <a:solidFill>
                  <a:schemeClr val="bg1">
                    <a:lumMod val="85000"/>
                  </a:schemeClr>
                </a:solidFill>
              </a:rPr>
            </a:br>
            <a:r>
              <a:rPr lang="es-MX" sz="2400" b="1" dirty="0">
                <a:solidFill>
                  <a:schemeClr val="bg1">
                    <a:lumMod val="85000"/>
                  </a:schemeClr>
                </a:solidFill>
              </a:rPr>
              <a:t>Órganos Garantes de la Transparencia</a:t>
            </a:r>
          </a:p>
        </p:txBody>
      </p:sp>
      <p:sp>
        <p:nvSpPr>
          <p:cNvPr id="8" name="3 CuadroTexto"/>
          <p:cNvSpPr txBox="1"/>
          <p:nvPr/>
        </p:nvSpPr>
        <p:spPr>
          <a:xfrm>
            <a:off x="488505" y="2394744"/>
            <a:ext cx="11195495" cy="4078039"/>
          </a:xfrm>
          <a:prstGeom prst="rect">
            <a:avLst/>
          </a:prstGeom>
          <a:noFill/>
        </p:spPr>
        <p:txBody>
          <a:bodyPr wrap="square" rtlCol="0">
            <a:spAutoFit/>
          </a:bodyPr>
          <a:lstStyle/>
          <a:p>
            <a:pPr algn="just"/>
            <a:r>
              <a:rPr lang="es-MX" sz="1600" b="1" dirty="0">
                <a:latin typeface="Arial" panose="020B0604020202020204" pitchFamily="34" charset="0"/>
                <a:cs typeface="Arial" panose="020B0604020202020204" pitchFamily="34" charset="0"/>
              </a:rPr>
              <a:t>Artículo 74</a:t>
            </a:r>
            <a:r>
              <a:rPr lang="es-MX" sz="1600" dirty="0">
                <a:latin typeface="Arial" panose="020B0604020202020204" pitchFamily="34" charset="0"/>
                <a:cs typeface="Arial" panose="020B0604020202020204" pitchFamily="34" charset="0"/>
              </a:rPr>
              <a:t>. Además de lo señalado en el artículo 70 de la presente Ley, los órganos autónomos deberán poner a disposición del público y actualizar la siguiente información:</a:t>
            </a:r>
          </a:p>
          <a:p>
            <a:pPr algn="just"/>
            <a:endParaRPr lang="es-MX" sz="1600" dirty="0">
              <a:latin typeface="Arial" panose="020B0604020202020204" pitchFamily="34" charset="0"/>
              <a:cs typeface="Arial" panose="020B0604020202020204" pitchFamily="34" charset="0"/>
            </a:endParaRPr>
          </a:p>
          <a:p>
            <a:pPr algn="just"/>
            <a:r>
              <a:rPr lang="es-MX" sz="1600" b="1" dirty="0">
                <a:latin typeface="Arial" panose="020B0604020202020204" pitchFamily="34" charset="0"/>
                <a:cs typeface="Arial" panose="020B0604020202020204" pitchFamily="34" charset="0"/>
              </a:rPr>
              <a:t>Fracción III. </a:t>
            </a:r>
            <a:r>
              <a:rPr lang="es-MX" sz="1600" dirty="0">
                <a:latin typeface="Arial" panose="020B0604020202020204" pitchFamily="34" charset="0"/>
                <a:cs typeface="Arial" panose="020B0604020202020204" pitchFamily="34" charset="0"/>
              </a:rPr>
              <a:t>Organismos garantes del derecho de acceso al a información y la protección de datos personales	</a:t>
            </a:r>
          </a:p>
          <a:p>
            <a:pPr algn="just"/>
            <a:endParaRPr lang="es-MX" sz="1600" dirty="0">
              <a:latin typeface="Arial" panose="020B0604020202020204" pitchFamily="34" charset="0"/>
              <a:cs typeface="Arial" panose="020B0604020202020204" pitchFamily="34" charset="0"/>
            </a:endParaRPr>
          </a:p>
          <a:p>
            <a:pPr marL="898525" indent="-536575" algn="just">
              <a:spcBef>
                <a:spcPts val="600"/>
              </a:spcBef>
              <a:buAutoNum type="alphaLcParenR"/>
            </a:pPr>
            <a:r>
              <a:rPr lang="es-MX" sz="1600" dirty="0">
                <a:latin typeface="Arial" panose="020B0604020202020204" pitchFamily="34" charset="0"/>
                <a:cs typeface="Arial" panose="020B0604020202020204" pitchFamily="34" charset="0"/>
              </a:rPr>
              <a:t>La relación de </a:t>
            </a:r>
            <a:r>
              <a:rPr lang="es-MX" sz="1600" b="1" dirty="0">
                <a:latin typeface="Arial" panose="020B0604020202020204" pitchFamily="34" charset="0"/>
                <a:cs typeface="Arial" panose="020B0604020202020204" pitchFamily="34" charset="0"/>
              </a:rPr>
              <a:t>observaciones y resoluciones emitidas </a:t>
            </a:r>
            <a:r>
              <a:rPr lang="es-MX" sz="1600" dirty="0">
                <a:latin typeface="Arial" panose="020B0604020202020204" pitchFamily="34" charset="0"/>
                <a:cs typeface="Arial" panose="020B0604020202020204" pitchFamily="34" charset="0"/>
              </a:rPr>
              <a:t>y el seguimiento a cada una de ellas, incluyendo las respuestas entregadas por los sujetos obligados a los solicitantes en cumplimiento de las resoluciones;</a:t>
            </a:r>
          </a:p>
          <a:p>
            <a:pPr marL="898525" indent="-536575" algn="just">
              <a:spcBef>
                <a:spcPts val="600"/>
              </a:spcBef>
            </a:pPr>
            <a:r>
              <a:rPr lang="es-MX" sz="1600" dirty="0">
                <a:latin typeface="Arial" panose="020B0604020202020204" pitchFamily="34" charset="0"/>
                <a:cs typeface="Arial" panose="020B0604020202020204" pitchFamily="34" charset="0"/>
              </a:rPr>
              <a:t>b)	Los </a:t>
            </a:r>
            <a:r>
              <a:rPr lang="es-MX" sz="1600" b="1" dirty="0">
                <a:latin typeface="Arial" panose="020B0604020202020204" pitchFamily="34" charset="0"/>
                <a:cs typeface="Arial" panose="020B0604020202020204" pitchFamily="34" charset="0"/>
              </a:rPr>
              <a:t>criterios orientadores </a:t>
            </a:r>
            <a:r>
              <a:rPr lang="es-MX" sz="1600" dirty="0">
                <a:latin typeface="Arial" panose="020B0604020202020204" pitchFamily="34" charset="0"/>
                <a:cs typeface="Arial" panose="020B0604020202020204" pitchFamily="34" charset="0"/>
              </a:rPr>
              <a:t>que deriven de sus resoluciones;</a:t>
            </a:r>
          </a:p>
          <a:p>
            <a:pPr marL="898525" indent="-536575" algn="just">
              <a:spcBef>
                <a:spcPts val="600"/>
              </a:spcBef>
            </a:pPr>
            <a:r>
              <a:rPr lang="es-MX" sz="1600" dirty="0">
                <a:latin typeface="Arial" panose="020B0604020202020204" pitchFamily="34" charset="0"/>
                <a:cs typeface="Arial" panose="020B0604020202020204" pitchFamily="34" charset="0"/>
              </a:rPr>
              <a:t>c)	Las </a:t>
            </a:r>
            <a:r>
              <a:rPr lang="es-MX" sz="1600" b="1" dirty="0">
                <a:latin typeface="Arial" panose="020B0604020202020204" pitchFamily="34" charset="0"/>
                <a:cs typeface="Arial" panose="020B0604020202020204" pitchFamily="34" charset="0"/>
              </a:rPr>
              <a:t>actas de las sesiones del pleno y las versiones estenográficas</a:t>
            </a:r>
            <a:r>
              <a:rPr lang="es-MX" sz="1600" dirty="0">
                <a:latin typeface="Arial" panose="020B0604020202020204" pitchFamily="34" charset="0"/>
                <a:cs typeface="Arial" panose="020B0604020202020204" pitchFamily="34" charset="0"/>
              </a:rPr>
              <a:t>;</a:t>
            </a:r>
          </a:p>
          <a:p>
            <a:pPr marL="898525" indent="-536575" algn="just">
              <a:spcBef>
                <a:spcPts val="600"/>
              </a:spcBef>
            </a:pPr>
            <a:r>
              <a:rPr lang="es-MX" sz="1600" dirty="0">
                <a:latin typeface="Arial" panose="020B0604020202020204" pitchFamily="34" charset="0"/>
                <a:cs typeface="Arial" panose="020B0604020202020204" pitchFamily="34" charset="0"/>
              </a:rPr>
              <a:t>d)	Los </a:t>
            </a:r>
            <a:r>
              <a:rPr lang="es-MX" sz="1600" b="1" dirty="0">
                <a:latin typeface="Arial" panose="020B0604020202020204" pitchFamily="34" charset="0"/>
                <a:cs typeface="Arial" panose="020B0604020202020204" pitchFamily="34" charset="0"/>
              </a:rPr>
              <a:t>resultados de la evaluación al cumplimiento de la presente Ley </a:t>
            </a:r>
            <a:r>
              <a:rPr lang="es-MX" sz="1600" dirty="0">
                <a:latin typeface="Arial" panose="020B0604020202020204" pitchFamily="34" charset="0"/>
                <a:cs typeface="Arial" panose="020B0604020202020204" pitchFamily="34" charset="0"/>
              </a:rPr>
              <a:t>por parte de los sujetos obligados;</a:t>
            </a:r>
          </a:p>
          <a:p>
            <a:pPr marL="898525" indent="-536575" algn="just">
              <a:spcBef>
                <a:spcPts val="600"/>
              </a:spcBef>
            </a:pPr>
            <a:r>
              <a:rPr lang="es-MX" sz="1600" dirty="0">
                <a:latin typeface="Arial" panose="020B0604020202020204" pitchFamily="34" charset="0"/>
                <a:cs typeface="Arial" panose="020B0604020202020204" pitchFamily="34" charset="0"/>
              </a:rPr>
              <a:t>e)	Los </a:t>
            </a:r>
            <a:r>
              <a:rPr lang="es-MX" sz="1600" b="1" dirty="0">
                <a:latin typeface="Arial" panose="020B0604020202020204" pitchFamily="34" charset="0"/>
                <a:cs typeface="Arial" panose="020B0604020202020204" pitchFamily="34" charset="0"/>
              </a:rPr>
              <a:t>estudios que apoyan la resolución </a:t>
            </a:r>
            <a:r>
              <a:rPr lang="es-MX" sz="1600" dirty="0">
                <a:latin typeface="Arial" panose="020B0604020202020204" pitchFamily="34" charset="0"/>
                <a:cs typeface="Arial" panose="020B0604020202020204" pitchFamily="34" charset="0"/>
              </a:rPr>
              <a:t>de los recursos de revisión;</a:t>
            </a:r>
          </a:p>
          <a:p>
            <a:pPr marL="898525" indent="-536575" algn="just">
              <a:spcBef>
                <a:spcPts val="600"/>
              </a:spcBef>
            </a:pPr>
            <a:r>
              <a:rPr lang="es-MX" sz="1600" dirty="0">
                <a:latin typeface="Arial" panose="020B0604020202020204" pitchFamily="34" charset="0"/>
                <a:cs typeface="Arial" panose="020B0604020202020204" pitchFamily="34" charset="0"/>
              </a:rPr>
              <a:t>f)	En su caso, las </a:t>
            </a:r>
            <a:r>
              <a:rPr lang="es-MX" sz="1600" b="1" dirty="0">
                <a:latin typeface="Arial" panose="020B0604020202020204" pitchFamily="34" charset="0"/>
                <a:cs typeface="Arial" panose="020B0604020202020204" pitchFamily="34" charset="0"/>
              </a:rPr>
              <a:t>sentencias, ejecutorias o suspensiones judiciales </a:t>
            </a:r>
            <a:r>
              <a:rPr lang="es-MX" sz="1600" dirty="0">
                <a:latin typeface="Arial" panose="020B0604020202020204" pitchFamily="34" charset="0"/>
                <a:cs typeface="Arial" panose="020B0604020202020204" pitchFamily="34" charset="0"/>
              </a:rPr>
              <a:t>que existan en contra de sus resoluciones, y</a:t>
            </a:r>
          </a:p>
          <a:p>
            <a:pPr marL="898525" indent="-536575" algn="just">
              <a:spcBef>
                <a:spcPts val="600"/>
              </a:spcBef>
            </a:pPr>
            <a:r>
              <a:rPr lang="es-MX" sz="1600" dirty="0">
                <a:latin typeface="Arial" panose="020B0604020202020204" pitchFamily="34" charset="0"/>
                <a:cs typeface="Arial" panose="020B0604020202020204" pitchFamily="34" charset="0"/>
              </a:rPr>
              <a:t>g)	El </a:t>
            </a:r>
            <a:r>
              <a:rPr lang="es-MX" sz="1600" b="1" dirty="0">
                <a:latin typeface="Arial" panose="020B0604020202020204" pitchFamily="34" charset="0"/>
                <a:cs typeface="Arial" panose="020B0604020202020204" pitchFamily="34" charset="0"/>
              </a:rPr>
              <a:t>número de quejas, denuncias y recursos de revisión </a:t>
            </a:r>
            <a:r>
              <a:rPr lang="es-MX" sz="1600" dirty="0">
                <a:latin typeface="Arial" panose="020B0604020202020204" pitchFamily="34" charset="0"/>
                <a:cs typeface="Arial" panose="020B0604020202020204" pitchFamily="34" charset="0"/>
              </a:rPr>
              <a:t>dirigidos a cada uno de los sujetos obligados</a:t>
            </a:r>
          </a:p>
        </p:txBody>
      </p:sp>
      <p:pic>
        <p:nvPicPr>
          <p:cNvPr id="7" name="6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739" y="598937"/>
            <a:ext cx="2069918" cy="837978"/>
          </a:xfrm>
          <a:prstGeom prst="rect">
            <a:avLst/>
          </a:prstGeom>
          <a:noFill/>
          <a:ln>
            <a:noFill/>
          </a:ln>
        </p:spPr>
      </p:pic>
    </p:spTree>
    <p:extLst>
      <p:ext uri="{BB962C8B-B14F-4D97-AF65-F5344CB8AC3E}">
        <p14:creationId xmlns:p14="http://schemas.microsoft.com/office/powerpoint/2010/main" val="1708715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994474" y="923560"/>
            <a:ext cx="8761413" cy="706964"/>
          </a:xfrm>
        </p:spPr>
        <p:txBody>
          <a:bodyPr>
            <a:normAutofit fontScale="90000"/>
          </a:bodyPr>
          <a:lstStyle/>
          <a:p>
            <a:pPr algn="ctr"/>
            <a:r>
              <a:rPr lang="es-MX" sz="2300" b="1" dirty="0"/>
              <a:t>Obligaciones para Instituciones de Educación Superior dotadas de Autonomía</a:t>
            </a:r>
          </a:p>
        </p:txBody>
      </p:sp>
      <p:pic>
        <p:nvPicPr>
          <p:cNvPr id="12"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04721">
            <a:off x="9200039" y="2273989"/>
            <a:ext cx="1809848" cy="2490291"/>
          </a:xfrm>
          <a:prstGeom prst="rect">
            <a:avLst/>
          </a:prstGeom>
          <a:effectLst>
            <a:outerShdw blurRad="76200" dir="18900000" sy="23000" kx="-1200000" algn="bl" rotWithShape="0">
              <a:prstClr val="black">
                <a:alpha val="20000"/>
              </a:prstClr>
            </a:outerShdw>
          </a:effectLst>
          <a:scene3d>
            <a:camera prst="perspectiveHeroicExtremeLeftFacing" fov="3600000">
              <a:rot lat="20580388" lon="1914816" rev="19689845"/>
            </a:camera>
            <a:lightRig rig="threePt" dir="t">
              <a:rot lat="0" lon="0" rev="600000"/>
            </a:lightRig>
          </a:scene3d>
          <a:sp3d extrusionH="69850" contourW="12700" prstMaterial="metal">
            <a:bevelB/>
            <a:contourClr>
              <a:schemeClr val="accent4"/>
            </a:contourClr>
          </a:sp3d>
        </p:spPr>
      </p:pic>
      <p:sp>
        <p:nvSpPr>
          <p:cNvPr id="17" name="Flecha izquierda y derecha 16"/>
          <p:cNvSpPr/>
          <p:nvPr/>
        </p:nvSpPr>
        <p:spPr>
          <a:xfrm>
            <a:off x="4509717" y="3095990"/>
            <a:ext cx="4368800" cy="712508"/>
          </a:xfrm>
          <a:prstGeom prst="leftRightArrow">
            <a:avLst>
              <a:gd name="adj1" fmla="val 50491"/>
              <a:gd name="adj2" fmla="val 41852"/>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pic>
        <p:nvPicPr>
          <p:cNvPr id="3" name="Imagen 2"/>
          <p:cNvPicPr>
            <a:picLocks noChangeAspect="1"/>
          </p:cNvPicPr>
          <p:nvPr/>
        </p:nvPicPr>
        <p:blipFill rotWithShape="1">
          <a:blip r:embed="rId3"/>
          <a:srcRect l="22689" t="3546" r="-7286" b="-3546"/>
          <a:stretch/>
        </p:blipFill>
        <p:spPr>
          <a:xfrm>
            <a:off x="437471" y="2463800"/>
            <a:ext cx="4130900" cy="2456196"/>
          </a:xfrm>
          <a:prstGeom prst="rect">
            <a:avLst/>
          </a:prstGeom>
        </p:spPr>
      </p:pic>
      <p:pic>
        <p:nvPicPr>
          <p:cNvPr id="10" name="9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739" y="729563"/>
            <a:ext cx="1410915" cy="605749"/>
          </a:xfrm>
          <a:prstGeom prst="rect">
            <a:avLst/>
          </a:prstGeom>
          <a:noFill/>
          <a:ln>
            <a:noFill/>
          </a:ln>
        </p:spPr>
      </p:pic>
    </p:spTree>
    <p:extLst>
      <p:ext uri="{BB962C8B-B14F-4D97-AF65-F5344CB8AC3E}">
        <p14:creationId xmlns:p14="http://schemas.microsoft.com/office/powerpoint/2010/main" val="21022008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http://www.0q.cl/images/icons/6b00640f-08bb-4c26-b97e-86632d6bcc86.pn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01055" y="2575171"/>
            <a:ext cx="4126487" cy="4167183"/>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sp>
        <p:nvSpPr>
          <p:cNvPr id="7" name="3 CuadroTexto"/>
          <p:cNvSpPr txBox="1"/>
          <p:nvPr/>
        </p:nvSpPr>
        <p:spPr>
          <a:xfrm>
            <a:off x="467543" y="2339226"/>
            <a:ext cx="11259999" cy="4071884"/>
          </a:xfrm>
          <a:prstGeom prst="rect">
            <a:avLst/>
          </a:prstGeom>
          <a:noFill/>
        </p:spPr>
        <p:txBody>
          <a:bodyPr wrap="square" rtlCol="0">
            <a:spAutoFit/>
          </a:bodyPr>
          <a:lstStyle/>
          <a:p>
            <a:pPr algn="just">
              <a:lnSpc>
                <a:spcPct val="120000"/>
              </a:lnSpc>
            </a:pPr>
            <a:r>
              <a:rPr lang="es-MX" b="1" dirty="0">
                <a:latin typeface="Arial" panose="020B0604020202020204" pitchFamily="34" charset="0"/>
                <a:cs typeface="Arial" panose="020B0604020202020204" pitchFamily="34" charset="0"/>
              </a:rPr>
              <a:t>Artículo 75</a:t>
            </a:r>
            <a:r>
              <a:rPr lang="es-MX" dirty="0">
                <a:latin typeface="Arial" panose="020B0604020202020204" pitchFamily="34" charset="0"/>
                <a:cs typeface="Arial" panose="020B0604020202020204" pitchFamily="34" charset="0"/>
              </a:rPr>
              <a:t>. Además de lo señalado en el artículo 70 de la presente Ley, las </a:t>
            </a:r>
            <a:r>
              <a:rPr lang="es-MX" b="1" dirty="0">
                <a:latin typeface="Arial" panose="020B0604020202020204" pitchFamily="34" charset="0"/>
                <a:cs typeface="Arial" panose="020B0604020202020204" pitchFamily="34" charset="0"/>
              </a:rPr>
              <a:t>instituciones de educación superior públicas dotadas de autonomía </a:t>
            </a:r>
            <a:r>
              <a:rPr lang="es-MX" dirty="0">
                <a:latin typeface="Arial" panose="020B0604020202020204" pitchFamily="34" charset="0"/>
                <a:cs typeface="Arial" panose="020B0604020202020204" pitchFamily="34" charset="0"/>
              </a:rPr>
              <a:t>deberán poner a disposición del público y actualizar la siguiente información:</a:t>
            </a:r>
          </a:p>
          <a:p>
            <a:pPr algn="just">
              <a:lnSpc>
                <a:spcPct val="120000"/>
              </a:lnSpc>
            </a:pPr>
            <a:endParaRPr lang="es-MX" sz="800" dirty="0">
              <a:latin typeface="Arial" panose="020B0604020202020204" pitchFamily="34" charset="0"/>
              <a:cs typeface="Arial" panose="020B0604020202020204" pitchFamily="34" charset="0"/>
            </a:endParaRPr>
          </a:p>
          <a:p>
            <a:pPr algn="just">
              <a:lnSpc>
                <a:spcPct val="120000"/>
              </a:lnSpc>
            </a:pPr>
            <a:endParaRPr lang="es-MX" sz="800" dirty="0">
              <a:latin typeface="Arial" panose="020B0604020202020204" pitchFamily="34" charset="0"/>
              <a:cs typeface="Arial" panose="020B0604020202020204" pitchFamily="34" charset="0"/>
            </a:endParaRPr>
          </a:p>
          <a:p>
            <a:pPr marL="993775" indent="-552450" algn="just">
              <a:lnSpc>
                <a:spcPct val="120000"/>
              </a:lnSpc>
              <a:spcAft>
                <a:spcPts val="1800"/>
              </a:spcAft>
              <a:buAutoNum type="romanUcPeriod"/>
            </a:pPr>
            <a:r>
              <a:rPr lang="es-MX" dirty="0">
                <a:latin typeface="Arial" panose="020B0604020202020204" pitchFamily="34" charset="0"/>
                <a:cs typeface="Arial" panose="020B0604020202020204" pitchFamily="34" charset="0"/>
              </a:rPr>
              <a:t>Los </a:t>
            </a:r>
            <a:r>
              <a:rPr lang="es-MX" b="1" dirty="0">
                <a:latin typeface="Arial" panose="020B0604020202020204" pitchFamily="34" charset="0"/>
                <a:cs typeface="Arial" panose="020B0604020202020204" pitchFamily="34" charset="0"/>
              </a:rPr>
              <a:t>planes y programas de </a:t>
            </a:r>
            <a:r>
              <a:rPr lang="es-MX" dirty="0">
                <a:latin typeface="Arial" panose="020B0604020202020204" pitchFamily="34" charset="0"/>
                <a:cs typeface="Arial" panose="020B0604020202020204" pitchFamily="34" charset="0"/>
              </a:rPr>
              <a:t>estudio según el sistema que ofrecen, ya sea escolarizado o abierto, con las áreas de conocimiento, el perfil profesional de quien cursa el plan de estudios, la duración del programa con las asignaturas, su valor en créditos;</a:t>
            </a:r>
          </a:p>
          <a:p>
            <a:pPr marL="984250" indent="-542925" algn="just">
              <a:lnSpc>
                <a:spcPct val="120000"/>
              </a:lnSpc>
              <a:spcAft>
                <a:spcPts val="1800"/>
              </a:spcAft>
            </a:pPr>
            <a:r>
              <a:rPr lang="es-MX" dirty="0">
                <a:latin typeface="Arial" panose="020B0604020202020204" pitchFamily="34" charset="0"/>
                <a:cs typeface="Arial" panose="020B0604020202020204" pitchFamily="34" charset="0"/>
              </a:rPr>
              <a:t>II.	Toda la información relacionada con sus </a:t>
            </a:r>
            <a:r>
              <a:rPr lang="es-MX" b="1" dirty="0">
                <a:latin typeface="Arial" panose="020B0604020202020204" pitchFamily="34" charset="0"/>
                <a:cs typeface="Arial" panose="020B0604020202020204" pitchFamily="34" charset="0"/>
              </a:rPr>
              <a:t>procedimientos administrativos</a:t>
            </a:r>
            <a:r>
              <a:rPr lang="es-MX" dirty="0">
                <a:latin typeface="Arial" panose="020B0604020202020204" pitchFamily="34" charset="0"/>
                <a:cs typeface="Arial" panose="020B0604020202020204" pitchFamily="34" charset="0"/>
              </a:rPr>
              <a:t>;</a:t>
            </a:r>
            <a:r>
              <a:rPr lang="es-MX" sz="800" dirty="0">
                <a:latin typeface="Arial" panose="020B0604020202020204" pitchFamily="34" charset="0"/>
                <a:cs typeface="Arial" panose="020B0604020202020204" pitchFamily="34" charset="0"/>
              </a:rPr>
              <a:t>	</a:t>
            </a:r>
          </a:p>
          <a:p>
            <a:pPr marL="993775" indent="-552450" algn="just">
              <a:lnSpc>
                <a:spcPct val="120000"/>
              </a:lnSpc>
              <a:spcAft>
                <a:spcPts val="1800"/>
              </a:spcAft>
            </a:pPr>
            <a:r>
              <a:rPr lang="es-MX" dirty="0">
                <a:latin typeface="Arial" panose="020B0604020202020204" pitchFamily="34" charset="0"/>
                <a:cs typeface="Arial" panose="020B0604020202020204" pitchFamily="34" charset="0"/>
              </a:rPr>
              <a:t>III.	La </a:t>
            </a:r>
            <a:r>
              <a:rPr lang="es-MX" b="1" dirty="0">
                <a:latin typeface="Arial" panose="020B0604020202020204" pitchFamily="34" charset="0"/>
                <a:cs typeface="Arial" panose="020B0604020202020204" pitchFamily="34" charset="0"/>
              </a:rPr>
              <a:t>remuneración de los profesores</a:t>
            </a:r>
            <a:r>
              <a:rPr lang="es-MX" dirty="0">
                <a:latin typeface="Arial" panose="020B0604020202020204" pitchFamily="34" charset="0"/>
                <a:cs typeface="Arial" panose="020B0604020202020204" pitchFamily="34" charset="0"/>
              </a:rPr>
              <a:t>, incluyendo los estímulos al desempeño, nivel y monto;	</a:t>
            </a:r>
          </a:p>
          <a:p>
            <a:pPr marL="993775" indent="-552450" algn="just">
              <a:lnSpc>
                <a:spcPct val="120000"/>
              </a:lnSpc>
              <a:spcAft>
                <a:spcPts val="1800"/>
              </a:spcAft>
            </a:pPr>
            <a:r>
              <a:rPr lang="es-MX" dirty="0">
                <a:latin typeface="Arial" panose="020B0604020202020204" pitchFamily="34" charset="0"/>
                <a:cs typeface="Arial" panose="020B0604020202020204" pitchFamily="34" charset="0"/>
              </a:rPr>
              <a:t>IV.	La </a:t>
            </a:r>
            <a:r>
              <a:rPr lang="es-MX" b="1" dirty="0">
                <a:latin typeface="Arial" panose="020B0604020202020204" pitchFamily="34" charset="0"/>
                <a:cs typeface="Arial" panose="020B0604020202020204" pitchFamily="34" charset="0"/>
              </a:rPr>
              <a:t>lista con los profesores con licencia o en año sabático</a:t>
            </a:r>
            <a:r>
              <a:rPr lang="es-MX" dirty="0">
                <a:latin typeface="Arial" panose="020B0604020202020204" pitchFamily="34" charset="0"/>
                <a:cs typeface="Arial" panose="020B0604020202020204" pitchFamily="34" charset="0"/>
              </a:rPr>
              <a:t>;</a:t>
            </a:r>
          </a:p>
        </p:txBody>
      </p:sp>
      <p:sp>
        <p:nvSpPr>
          <p:cNvPr id="6" name="Título 1"/>
          <p:cNvSpPr>
            <a:spLocks noGrp="1"/>
          </p:cNvSpPr>
          <p:nvPr>
            <p:ph type="title"/>
          </p:nvPr>
        </p:nvSpPr>
        <p:spPr>
          <a:xfrm>
            <a:off x="1359474" y="923560"/>
            <a:ext cx="8761413" cy="706964"/>
          </a:xfrm>
        </p:spPr>
        <p:txBody>
          <a:bodyPr>
            <a:normAutofit fontScale="90000"/>
          </a:bodyPr>
          <a:lstStyle/>
          <a:p>
            <a:pPr algn="r"/>
            <a:r>
              <a:rPr lang="es-MX" sz="2400" b="1" dirty="0">
                <a:solidFill>
                  <a:schemeClr val="bg1">
                    <a:lumMod val="85000"/>
                  </a:schemeClr>
                </a:solidFill>
              </a:rPr>
              <a:t>Artículo 75: Instituciones de educación superior </a:t>
            </a:r>
            <a:br>
              <a:rPr lang="es-MX" sz="2400" b="1" dirty="0">
                <a:solidFill>
                  <a:schemeClr val="bg1">
                    <a:lumMod val="85000"/>
                  </a:schemeClr>
                </a:solidFill>
              </a:rPr>
            </a:br>
            <a:r>
              <a:rPr lang="es-MX" sz="2400" b="1" dirty="0">
                <a:solidFill>
                  <a:schemeClr val="bg1">
                    <a:lumMod val="85000"/>
                  </a:schemeClr>
                </a:solidFill>
              </a:rPr>
              <a:t>dotadas de autonomía </a:t>
            </a:r>
          </a:p>
        </p:txBody>
      </p:sp>
      <p:pic>
        <p:nvPicPr>
          <p:cNvPr id="8"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739" y="686021"/>
            <a:ext cx="2069918" cy="837978"/>
          </a:xfrm>
          <a:prstGeom prst="rect">
            <a:avLst/>
          </a:prstGeom>
          <a:noFill/>
          <a:ln>
            <a:noFill/>
          </a:ln>
        </p:spPr>
      </p:pic>
    </p:spTree>
    <p:extLst>
      <p:ext uri="{BB962C8B-B14F-4D97-AF65-F5344CB8AC3E}">
        <p14:creationId xmlns:p14="http://schemas.microsoft.com/office/powerpoint/2010/main" val="1445791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www.0q.cl/images/icons/6b00640f-08bb-4c26-b97e-86632d6bcc86.pn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01055" y="2321171"/>
            <a:ext cx="4126487" cy="4167183"/>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sp>
        <p:nvSpPr>
          <p:cNvPr id="6" name="Título 1"/>
          <p:cNvSpPr>
            <a:spLocks noGrp="1"/>
          </p:cNvSpPr>
          <p:nvPr>
            <p:ph type="title"/>
          </p:nvPr>
        </p:nvSpPr>
        <p:spPr>
          <a:xfrm>
            <a:off x="1359474" y="923560"/>
            <a:ext cx="8761413" cy="706964"/>
          </a:xfrm>
        </p:spPr>
        <p:txBody>
          <a:bodyPr>
            <a:normAutofit fontScale="90000"/>
          </a:bodyPr>
          <a:lstStyle/>
          <a:p>
            <a:pPr algn="r"/>
            <a:r>
              <a:rPr lang="es-MX" sz="2400" b="1" dirty="0">
                <a:solidFill>
                  <a:schemeClr val="bg1">
                    <a:lumMod val="85000"/>
                  </a:schemeClr>
                </a:solidFill>
              </a:rPr>
              <a:t>Artículo 75: Instituciones de educación superior </a:t>
            </a:r>
            <a:br>
              <a:rPr lang="es-MX" sz="2400" b="1" dirty="0">
                <a:solidFill>
                  <a:schemeClr val="bg1">
                    <a:lumMod val="85000"/>
                  </a:schemeClr>
                </a:solidFill>
              </a:rPr>
            </a:br>
            <a:r>
              <a:rPr lang="es-MX" sz="2400" b="1" dirty="0">
                <a:solidFill>
                  <a:schemeClr val="bg1">
                    <a:lumMod val="85000"/>
                  </a:schemeClr>
                </a:solidFill>
              </a:rPr>
              <a:t>dotadas de autonomía </a:t>
            </a:r>
          </a:p>
        </p:txBody>
      </p:sp>
      <p:sp>
        <p:nvSpPr>
          <p:cNvPr id="8" name="3 CuadroTexto"/>
          <p:cNvSpPr txBox="1"/>
          <p:nvPr/>
        </p:nvSpPr>
        <p:spPr>
          <a:xfrm>
            <a:off x="564470" y="2768335"/>
            <a:ext cx="11163071" cy="2723823"/>
          </a:xfrm>
          <a:prstGeom prst="rect">
            <a:avLst/>
          </a:prstGeom>
          <a:noFill/>
        </p:spPr>
        <p:txBody>
          <a:bodyPr wrap="square" rtlCol="0">
            <a:spAutoFit/>
          </a:bodyPr>
          <a:lstStyle/>
          <a:p>
            <a:pPr marL="993775" indent="-552450" algn="just">
              <a:lnSpc>
                <a:spcPct val="120000"/>
              </a:lnSpc>
              <a:spcAft>
                <a:spcPts val="3000"/>
              </a:spcAft>
            </a:pPr>
            <a:r>
              <a:rPr lang="es-MX" sz="2000" dirty="0">
                <a:latin typeface="Arial" panose="020B0604020202020204" pitchFamily="34" charset="0"/>
                <a:cs typeface="Arial" panose="020B0604020202020204" pitchFamily="34" charset="0"/>
              </a:rPr>
              <a:t>VI.	Las </a:t>
            </a:r>
            <a:r>
              <a:rPr lang="es-MX" sz="2000" b="1" dirty="0">
                <a:latin typeface="Arial" panose="020B0604020202020204" pitchFamily="34" charset="0"/>
                <a:cs typeface="Arial" panose="020B0604020202020204" pitchFamily="34" charset="0"/>
              </a:rPr>
              <a:t>convocatorias de los concursos de oposición</a:t>
            </a:r>
            <a:r>
              <a:rPr lang="es-MX" sz="2000" dirty="0">
                <a:latin typeface="Arial" panose="020B0604020202020204" pitchFamily="34" charset="0"/>
                <a:cs typeface="Arial" panose="020B0604020202020204" pitchFamily="34" charset="0"/>
              </a:rPr>
              <a:t>;	</a:t>
            </a:r>
          </a:p>
          <a:p>
            <a:pPr marL="993775" indent="-552450" algn="just">
              <a:lnSpc>
                <a:spcPct val="120000"/>
              </a:lnSpc>
              <a:spcAft>
                <a:spcPts val="3000"/>
              </a:spcAft>
            </a:pPr>
            <a:r>
              <a:rPr lang="es-MX" sz="2000" dirty="0">
                <a:latin typeface="Arial" panose="020B0604020202020204" pitchFamily="34" charset="0"/>
                <a:cs typeface="Arial" panose="020B0604020202020204" pitchFamily="34" charset="0"/>
              </a:rPr>
              <a:t>VII.	La información relativa a los </a:t>
            </a:r>
            <a:r>
              <a:rPr lang="es-MX" sz="2000" b="1" dirty="0">
                <a:latin typeface="Arial" panose="020B0604020202020204" pitchFamily="34" charset="0"/>
                <a:cs typeface="Arial" panose="020B0604020202020204" pitchFamily="34" charset="0"/>
              </a:rPr>
              <a:t>procesos de selección de los consejos</a:t>
            </a:r>
            <a:r>
              <a:rPr lang="es-MX" sz="2000" dirty="0">
                <a:latin typeface="Arial" panose="020B0604020202020204" pitchFamily="34" charset="0"/>
                <a:cs typeface="Arial" panose="020B0604020202020204" pitchFamily="34" charset="0"/>
              </a:rPr>
              <a:t>;</a:t>
            </a:r>
          </a:p>
          <a:p>
            <a:pPr marL="993775" indent="-552450" algn="just">
              <a:lnSpc>
                <a:spcPct val="120000"/>
              </a:lnSpc>
              <a:spcAft>
                <a:spcPts val="3000"/>
              </a:spcAft>
            </a:pPr>
            <a:r>
              <a:rPr lang="es-MX" sz="2000" dirty="0">
                <a:latin typeface="Arial" panose="020B0604020202020204" pitchFamily="34" charset="0"/>
                <a:cs typeface="Arial" panose="020B0604020202020204" pitchFamily="34" charset="0"/>
              </a:rPr>
              <a:t>VIII.	</a:t>
            </a:r>
            <a:r>
              <a:rPr lang="es-MX" sz="2000" b="1" dirty="0">
                <a:latin typeface="Arial" panose="020B0604020202020204" pitchFamily="34" charset="0"/>
                <a:cs typeface="Arial" panose="020B0604020202020204" pitchFamily="34" charset="0"/>
              </a:rPr>
              <a:t>Resultado de las evaluaciones </a:t>
            </a:r>
            <a:r>
              <a:rPr lang="es-MX" sz="2000" dirty="0">
                <a:latin typeface="Arial" panose="020B0604020202020204" pitchFamily="34" charset="0"/>
                <a:cs typeface="Arial" panose="020B0604020202020204" pitchFamily="34" charset="0"/>
              </a:rPr>
              <a:t>del cuerpo docente, y</a:t>
            </a:r>
          </a:p>
          <a:p>
            <a:pPr marL="993775" indent="-552450" algn="just">
              <a:lnSpc>
                <a:spcPct val="120000"/>
              </a:lnSpc>
              <a:spcAft>
                <a:spcPts val="3000"/>
              </a:spcAft>
            </a:pPr>
            <a:r>
              <a:rPr lang="es-MX" sz="2000" dirty="0">
                <a:latin typeface="Arial" panose="020B0604020202020204" pitchFamily="34" charset="0"/>
                <a:cs typeface="Arial" panose="020B0604020202020204" pitchFamily="34" charset="0"/>
              </a:rPr>
              <a:t>IX.	El </a:t>
            </a:r>
            <a:r>
              <a:rPr lang="es-MX" sz="2000" b="1" dirty="0">
                <a:latin typeface="Arial" panose="020B0604020202020204" pitchFamily="34" charset="0"/>
                <a:cs typeface="Arial" panose="020B0604020202020204" pitchFamily="34" charset="0"/>
              </a:rPr>
              <a:t>listado de instituciones incorporadas </a:t>
            </a:r>
            <a:r>
              <a:rPr lang="es-MX" sz="2000" dirty="0">
                <a:latin typeface="Arial" panose="020B0604020202020204" pitchFamily="34" charset="0"/>
                <a:cs typeface="Arial" panose="020B0604020202020204" pitchFamily="34" charset="0"/>
              </a:rPr>
              <a:t>y requisitos de incorporación.</a:t>
            </a:r>
          </a:p>
        </p:txBody>
      </p:sp>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739" y="686021"/>
            <a:ext cx="2069918" cy="837978"/>
          </a:xfrm>
          <a:prstGeom prst="rect">
            <a:avLst/>
          </a:prstGeom>
          <a:noFill/>
          <a:ln>
            <a:noFill/>
          </a:ln>
        </p:spPr>
      </p:pic>
    </p:spTree>
    <p:extLst>
      <p:ext uri="{BB962C8B-B14F-4D97-AF65-F5344CB8AC3E}">
        <p14:creationId xmlns:p14="http://schemas.microsoft.com/office/powerpoint/2010/main" val="4092987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994474" y="923560"/>
            <a:ext cx="8761413" cy="706964"/>
          </a:xfrm>
        </p:spPr>
        <p:txBody>
          <a:bodyPr/>
          <a:lstStyle/>
          <a:p>
            <a:pPr algn="ctr"/>
            <a:r>
              <a:rPr lang="es-MX" sz="2400" b="1" dirty="0"/>
              <a:t>Obligaciones para Autoridades Laborales y Sindicatos</a:t>
            </a:r>
          </a:p>
        </p:txBody>
      </p:sp>
      <p:pic>
        <p:nvPicPr>
          <p:cNvPr id="12"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04721">
            <a:off x="9073039" y="2273989"/>
            <a:ext cx="1809848" cy="2490291"/>
          </a:xfrm>
          <a:prstGeom prst="rect">
            <a:avLst/>
          </a:prstGeom>
          <a:effectLst>
            <a:outerShdw blurRad="76200" dir="18900000" sy="23000" kx="-1200000" algn="bl" rotWithShape="0">
              <a:prstClr val="black">
                <a:alpha val="20000"/>
              </a:prstClr>
            </a:outerShdw>
          </a:effectLst>
          <a:scene3d>
            <a:camera prst="perspectiveHeroicExtremeLeftFacing" fov="3600000">
              <a:rot lat="20580388" lon="1914816" rev="19689845"/>
            </a:camera>
            <a:lightRig rig="threePt" dir="t">
              <a:rot lat="0" lon="0" rev="600000"/>
            </a:lightRig>
          </a:scene3d>
          <a:sp3d extrusionH="69850" contourW="12700" prstMaterial="metal">
            <a:bevelB/>
            <a:contourClr>
              <a:schemeClr val="accent4"/>
            </a:contourClr>
          </a:sp3d>
        </p:spPr>
      </p:pic>
      <p:sp>
        <p:nvSpPr>
          <p:cNvPr id="17" name="Flecha izquierda y derecha 16"/>
          <p:cNvSpPr/>
          <p:nvPr/>
        </p:nvSpPr>
        <p:spPr>
          <a:xfrm>
            <a:off x="4255717" y="3095990"/>
            <a:ext cx="4368800" cy="712508"/>
          </a:xfrm>
          <a:prstGeom prst="leftRightArrow">
            <a:avLst>
              <a:gd name="adj1" fmla="val 50491"/>
              <a:gd name="adj2" fmla="val 41852"/>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pic>
        <p:nvPicPr>
          <p:cNvPr id="10" name="Imagen 9"/>
          <p:cNvPicPr>
            <a:picLocks noChangeAspect="1"/>
          </p:cNvPicPr>
          <p:nvPr/>
        </p:nvPicPr>
        <p:blipFill rotWithShape="1">
          <a:blip r:embed="rId3"/>
          <a:srcRect l="24906" t="-1661" r="17802" b="29105"/>
          <a:stretch/>
        </p:blipFill>
        <p:spPr>
          <a:xfrm>
            <a:off x="449943" y="2462302"/>
            <a:ext cx="3497944" cy="2232249"/>
          </a:xfrm>
          <a:prstGeom prst="rect">
            <a:avLst/>
          </a:prstGeom>
        </p:spPr>
      </p:pic>
      <p:pic>
        <p:nvPicPr>
          <p:cNvPr id="11" name="10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198" y="700535"/>
            <a:ext cx="1482844" cy="620263"/>
          </a:xfrm>
          <a:prstGeom prst="rect">
            <a:avLst/>
          </a:prstGeom>
          <a:noFill/>
          <a:ln>
            <a:noFill/>
          </a:ln>
        </p:spPr>
      </p:pic>
    </p:spTree>
    <p:extLst>
      <p:ext uri="{BB962C8B-B14F-4D97-AF65-F5344CB8AC3E}">
        <p14:creationId xmlns:p14="http://schemas.microsoft.com/office/powerpoint/2010/main" val="2295854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joserodriguez.info/bloc/wp-content/themes/mimbo2.2/images/libertadsindical.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154583" y="2927064"/>
            <a:ext cx="3357649" cy="3306777"/>
          </a:xfrm>
          <a:prstGeom prst="rect">
            <a:avLst/>
          </a:prstGeom>
          <a:noFill/>
          <a:extLst>
            <a:ext uri="{909E8E84-426E-40DD-AFC4-6F175D3DCCD1}">
              <a14:hiddenFill xmlns:a14="http://schemas.microsoft.com/office/drawing/2010/main">
                <a:solidFill>
                  <a:srgbClr val="FFFFFF"/>
                </a:solidFill>
              </a14:hiddenFill>
            </a:ext>
          </a:extLst>
        </p:spPr>
      </p:pic>
      <p:sp>
        <p:nvSpPr>
          <p:cNvPr id="11" name="3 CuadroTexto"/>
          <p:cNvSpPr txBox="1"/>
          <p:nvPr/>
        </p:nvSpPr>
        <p:spPr>
          <a:xfrm>
            <a:off x="389970" y="2302907"/>
            <a:ext cx="11330316" cy="4555093"/>
          </a:xfrm>
          <a:prstGeom prst="rect">
            <a:avLst/>
          </a:prstGeom>
          <a:noFill/>
        </p:spPr>
        <p:txBody>
          <a:bodyPr wrap="square" rtlCol="0">
            <a:spAutoFit/>
          </a:bodyPr>
          <a:lstStyle/>
          <a:p>
            <a:pPr algn="just">
              <a:lnSpc>
                <a:spcPts val="1800"/>
              </a:lnSpc>
              <a:spcBef>
                <a:spcPts val="1200"/>
              </a:spcBef>
            </a:pPr>
            <a:r>
              <a:rPr lang="es-MX" sz="1700" b="1" dirty="0">
                <a:latin typeface="Arial" panose="020B0604020202020204" pitchFamily="34" charset="0"/>
                <a:cs typeface="Arial" panose="020B0604020202020204" pitchFamily="34" charset="0"/>
              </a:rPr>
              <a:t>Artículo 78. </a:t>
            </a:r>
            <a:r>
              <a:rPr lang="es-MX" sz="1700" dirty="0">
                <a:latin typeface="Arial" panose="020B0604020202020204" pitchFamily="34" charset="0"/>
                <a:cs typeface="Arial" panose="020B0604020202020204" pitchFamily="34" charset="0"/>
              </a:rPr>
              <a:t>Las </a:t>
            </a:r>
            <a:r>
              <a:rPr lang="es-MX" sz="1700" b="1" dirty="0">
                <a:latin typeface="Arial" panose="020B0604020202020204" pitchFamily="34" charset="0"/>
                <a:cs typeface="Arial" panose="020B0604020202020204" pitchFamily="34" charset="0"/>
              </a:rPr>
              <a:t>autoridades</a:t>
            </a:r>
            <a:r>
              <a:rPr lang="es-MX" sz="1700" dirty="0">
                <a:latin typeface="Arial" panose="020B0604020202020204" pitchFamily="34" charset="0"/>
                <a:cs typeface="Arial" panose="020B0604020202020204" pitchFamily="34" charset="0"/>
              </a:rPr>
              <a:t> administrativas y jurisdiccionales </a:t>
            </a:r>
            <a:r>
              <a:rPr lang="es-MX" sz="1700" b="1" dirty="0">
                <a:latin typeface="Arial" panose="020B0604020202020204" pitchFamily="34" charset="0"/>
                <a:cs typeface="Arial" panose="020B0604020202020204" pitchFamily="34" charset="0"/>
              </a:rPr>
              <a:t>en materia laboral </a:t>
            </a:r>
            <a:r>
              <a:rPr lang="es-MX" sz="1700" dirty="0">
                <a:latin typeface="Arial" panose="020B0604020202020204" pitchFamily="34" charset="0"/>
                <a:cs typeface="Arial" panose="020B0604020202020204" pitchFamily="34" charset="0"/>
              </a:rPr>
              <a:t>deberán poner a disposición del público y mantener actualizada y accesible, la siguiente información de los sindicatos:	</a:t>
            </a:r>
          </a:p>
          <a:p>
            <a:pPr marL="898525" indent="-536575" algn="just">
              <a:lnSpc>
                <a:spcPts val="1800"/>
              </a:lnSpc>
              <a:spcBef>
                <a:spcPts val="1200"/>
              </a:spcBef>
            </a:pPr>
            <a:r>
              <a:rPr lang="es-MX" sz="1700" dirty="0">
                <a:latin typeface="Arial" panose="020B0604020202020204" pitchFamily="34" charset="0"/>
                <a:cs typeface="Arial" panose="020B0604020202020204" pitchFamily="34" charset="0"/>
              </a:rPr>
              <a:t>I.	Los documentos del </a:t>
            </a:r>
            <a:r>
              <a:rPr lang="es-MX" sz="1700" b="1" dirty="0">
                <a:latin typeface="Arial" panose="020B0604020202020204" pitchFamily="34" charset="0"/>
                <a:cs typeface="Arial" panose="020B0604020202020204" pitchFamily="34" charset="0"/>
              </a:rPr>
              <a:t>registro de los sindicatos</a:t>
            </a:r>
            <a:r>
              <a:rPr lang="es-MX" sz="1700" dirty="0">
                <a:latin typeface="Arial" panose="020B0604020202020204" pitchFamily="34" charset="0"/>
                <a:cs typeface="Arial" panose="020B0604020202020204" pitchFamily="34" charset="0"/>
              </a:rPr>
              <a:t>, que deberán contener, entre otros: </a:t>
            </a:r>
            <a:r>
              <a:rPr lang="es-MX" sz="1400" dirty="0">
                <a:latin typeface="Arial" panose="020B0604020202020204" pitchFamily="34" charset="0"/>
                <a:cs typeface="Arial" panose="020B0604020202020204" pitchFamily="34" charset="0"/>
              </a:rPr>
              <a:t>a) El domicilio; b) Número de registro; c) Nombre del sindicato; d) Nombre de los integrantes del comité ejecutivo y comisiones que ejerzan funciones de vigilancia; e) Fecha de vigencia del comité ejecutivo; f) Número de socios; g) Centro de trabajo al que pertenezcan, en su caso; h) Central a la que pertenezcan, en su caso;</a:t>
            </a:r>
            <a:endParaRPr lang="es-MX" sz="1700" dirty="0">
              <a:latin typeface="Arial" panose="020B0604020202020204" pitchFamily="34" charset="0"/>
              <a:cs typeface="Arial" panose="020B0604020202020204" pitchFamily="34" charset="0"/>
            </a:endParaRPr>
          </a:p>
          <a:p>
            <a:pPr marL="898525" indent="-536575" algn="just">
              <a:lnSpc>
                <a:spcPts val="1800"/>
              </a:lnSpc>
              <a:spcBef>
                <a:spcPts val="1200"/>
              </a:spcBef>
              <a:buAutoNum type="romanUcPeriod" startAt="2"/>
            </a:pPr>
            <a:r>
              <a:rPr lang="es-MX" sz="1700" dirty="0">
                <a:latin typeface="Arial" panose="020B0604020202020204" pitchFamily="34" charset="0"/>
                <a:cs typeface="Arial" panose="020B0604020202020204" pitchFamily="34" charset="0"/>
              </a:rPr>
              <a:t>Las </a:t>
            </a:r>
            <a:r>
              <a:rPr lang="es-MX" sz="1700" b="1" dirty="0">
                <a:latin typeface="Arial" panose="020B0604020202020204" pitchFamily="34" charset="0"/>
                <a:cs typeface="Arial" panose="020B0604020202020204" pitchFamily="34" charset="0"/>
              </a:rPr>
              <a:t>tomas de nota</a:t>
            </a:r>
            <a:r>
              <a:rPr lang="es-MX" sz="1700" dirty="0">
                <a:latin typeface="Arial" panose="020B0604020202020204" pitchFamily="34" charset="0"/>
                <a:cs typeface="Arial" panose="020B0604020202020204" pitchFamily="34" charset="0"/>
              </a:rPr>
              <a:t>;</a:t>
            </a:r>
          </a:p>
          <a:p>
            <a:pPr marL="898525" indent="-536575" algn="just">
              <a:lnSpc>
                <a:spcPts val="1800"/>
              </a:lnSpc>
              <a:spcBef>
                <a:spcPts val="1200"/>
              </a:spcBef>
              <a:buAutoNum type="romanUcPeriod" startAt="3"/>
            </a:pPr>
            <a:r>
              <a:rPr lang="es-MX" sz="1700" dirty="0">
                <a:latin typeface="Arial" panose="020B0604020202020204" pitchFamily="34" charset="0"/>
                <a:cs typeface="Arial" panose="020B0604020202020204" pitchFamily="34" charset="0"/>
              </a:rPr>
              <a:t>El </a:t>
            </a:r>
            <a:r>
              <a:rPr lang="es-MX" sz="1700" b="1" dirty="0">
                <a:latin typeface="Arial" panose="020B0604020202020204" pitchFamily="34" charset="0"/>
                <a:cs typeface="Arial" panose="020B0604020202020204" pitchFamily="34" charset="0"/>
              </a:rPr>
              <a:t>estatuto</a:t>
            </a:r>
            <a:r>
              <a:rPr lang="es-MX" sz="1700" dirty="0">
                <a:latin typeface="Arial" panose="020B0604020202020204" pitchFamily="34" charset="0"/>
                <a:cs typeface="Arial" panose="020B0604020202020204" pitchFamily="34" charset="0"/>
              </a:rPr>
              <a:t>;</a:t>
            </a:r>
          </a:p>
          <a:p>
            <a:pPr marL="898525" indent="-536575" algn="just">
              <a:lnSpc>
                <a:spcPts val="1800"/>
              </a:lnSpc>
              <a:spcBef>
                <a:spcPts val="1200"/>
              </a:spcBef>
              <a:buAutoNum type="romanUcPeriod" startAt="4"/>
            </a:pPr>
            <a:r>
              <a:rPr lang="es-MX" sz="1700" dirty="0">
                <a:latin typeface="Arial" panose="020B0604020202020204" pitchFamily="34" charset="0"/>
                <a:cs typeface="Arial" panose="020B0604020202020204" pitchFamily="34" charset="0"/>
              </a:rPr>
              <a:t>El </a:t>
            </a:r>
            <a:r>
              <a:rPr lang="es-MX" sz="1700" b="1" dirty="0">
                <a:latin typeface="Arial" panose="020B0604020202020204" pitchFamily="34" charset="0"/>
                <a:cs typeface="Arial" panose="020B0604020202020204" pitchFamily="34" charset="0"/>
              </a:rPr>
              <a:t>padrón de socios</a:t>
            </a:r>
            <a:r>
              <a:rPr lang="es-MX" sz="1700" dirty="0">
                <a:latin typeface="Arial" panose="020B0604020202020204" pitchFamily="34" charset="0"/>
                <a:cs typeface="Arial" panose="020B0604020202020204" pitchFamily="34" charset="0"/>
              </a:rPr>
              <a:t>;</a:t>
            </a:r>
          </a:p>
          <a:p>
            <a:pPr marL="898525" indent="-536575" algn="just">
              <a:lnSpc>
                <a:spcPts val="1800"/>
              </a:lnSpc>
              <a:spcBef>
                <a:spcPts val="1200"/>
              </a:spcBef>
              <a:buAutoNum type="romanUcPeriod" startAt="5"/>
            </a:pPr>
            <a:r>
              <a:rPr lang="es-MX" sz="1700" dirty="0">
                <a:latin typeface="Arial" panose="020B0604020202020204" pitchFamily="34" charset="0"/>
                <a:cs typeface="Arial" panose="020B0604020202020204" pitchFamily="34" charset="0"/>
              </a:rPr>
              <a:t>Las </a:t>
            </a:r>
            <a:r>
              <a:rPr lang="es-MX" sz="1700" b="1" dirty="0">
                <a:latin typeface="Arial" panose="020B0604020202020204" pitchFamily="34" charset="0"/>
                <a:cs typeface="Arial" panose="020B0604020202020204" pitchFamily="34" charset="0"/>
              </a:rPr>
              <a:t>actas </a:t>
            </a:r>
            <a:r>
              <a:rPr lang="es-MX" sz="1700" dirty="0">
                <a:latin typeface="Arial" panose="020B0604020202020204" pitchFamily="34" charset="0"/>
                <a:cs typeface="Arial" panose="020B0604020202020204" pitchFamily="34" charset="0"/>
              </a:rPr>
              <a:t>de asamblea;</a:t>
            </a:r>
          </a:p>
          <a:p>
            <a:pPr marL="898525" indent="-536575" algn="just">
              <a:lnSpc>
                <a:spcPts val="1800"/>
              </a:lnSpc>
              <a:spcBef>
                <a:spcPts val="1200"/>
              </a:spcBef>
              <a:buAutoNum type="romanUcPeriod" startAt="6"/>
            </a:pPr>
            <a:r>
              <a:rPr lang="es-MX" sz="1700" dirty="0">
                <a:latin typeface="Arial" panose="020B0604020202020204" pitchFamily="34" charset="0"/>
                <a:cs typeface="Arial" panose="020B0604020202020204" pitchFamily="34" charset="0"/>
              </a:rPr>
              <a:t>Los </a:t>
            </a:r>
            <a:r>
              <a:rPr lang="es-MX" sz="1700" b="1" dirty="0">
                <a:latin typeface="Arial" panose="020B0604020202020204" pitchFamily="34" charset="0"/>
                <a:cs typeface="Arial" panose="020B0604020202020204" pitchFamily="34" charset="0"/>
              </a:rPr>
              <a:t>reglamentos interiores </a:t>
            </a:r>
            <a:r>
              <a:rPr lang="es-MX" sz="1700" dirty="0">
                <a:latin typeface="Arial" panose="020B0604020202020204" pitchFamily="34" charset="0"/>
                <a:cs typeface="Arial" panose="020B0604020202020204" pitchFamily="34" charset="0"/>
              </a:rPr>
              <a:t>de trabajo;</a:t>
            </a:r>
          </a:p>
          <a:p>
            <a:pPr marL="898525" indent="-536575" algn="just">
              <a:lnSpc>
                <a:spcPts val="1800"/>
              </a:lnSpc>
              <a:spcBef>
                <a:spcPts val="1200"/>
              </a:spcBef>
              <a:buAutoNum type="romanUcPeriod" startAt="7"/>
            </a:pPr>
            <a:r>
              <a:rPr lang="es-MX" sz="1700" dirty="0">
                <a:latin typeface="Arial" panose="020B0604020202020204" pitchFamily="34" charset="0"/>
                <a:cs typeface="Arial" panose="020B0604020202020204" pitchFamily="34" charset="0"/>
              </a:rPr>
              <a:t>Los </a:t>
            </a:r>
            <a:r>
              <a:rPr lang="es-MX" sz="1700" b="1" dirty="0">
                <a:latin typeface="Arial" panose="020B0604020202020204" pitchFamily="34" charset="0"/>
                <a:cs typeface="Arial" panose="020B0604020202020204" pitchFamily="34" charset="0"/>
              </a:rPr>
              <a:t>contratos colectivos</a:t>
            </a:r>
            <a:r>
              <a:rPr lang="es-MX" sz="1700" dirty="0">
                <a:latin typeface="Arial" panose="020B0604020202020204" pitchFamily="34" charset="0"/>
                <a:cs typeface="Arial" panose="020B0604020202020204" pitchFamily="34" charset="0"/>
              </a:rPr>
              <a:t>, incluyendo el tabulador, convenios y las condiciones generales de trabajo, y</a:t>
            </a:r>
          </a:p>
          <a:p>
            <a:pPr marL="898525" indent="-536575" algn="just">
              <a:lnSpc>
                <a:spcPts val="1800"/>
              </a:lnSpc>
              <a:spcBef>
                <a:spcPts val="1200"/>
              </a:spcBef>
            </a:pPr>
            <a:r>
              <a:rPr lang="es-MX" sz="1700" dirty="0">
                <a:latin typeface="Arial" panose="020B0604020202020204" pitchFamily="34" charset="0"/>
                <a:cs typeface="Arial" panose="020B0604020202020204" pitchFamily="34" charset="0"/>
              </a:rPr>
              <a:t>VIII.	Todos los </a:t>
            </a:r>
            <a:r>
              <a:rPr lang="es-MX" sz="1700" b="1" dirty="0">
                <a:latin typeface="Arial" panose="020B0604020202020204" pitchFamily="34" charset="0"/>
                <a:cs typeface="Arial" panose="020B0604020202020204" pitchFamily="34" charset="0"/>
              </a:rPr>
              <a:t>documentos contenidos en el Expediente de registro sindical </a:t>
            </a:r>
            <a:r>
              <a:rPr lang="es-MX" sz="1700" dirty="0">
                <a:latin typeface="Arial" panose="020B0604020202020204" pitchFamily="34" charset="0"/>
                <a:cs typeface="Arial" panose="020B0604020202020204" pitchFamily="34" charset="0"/>
              </a:rPr>
              <a:t>y de contratos colectivos de trabajo.</a:t>
            </a:r>
          </a:p>
        </p:txBody>
      </p:sp>
      <p:sp>
        <p:nvSpPr>
          <p:cNvPr id="6" name="Título 1"/>
          <p:cNvSpPr>
            <a:spLocks noGrp="1"/>
          </p:cNvSpPr>
          <p:nvPr>
            <p:ph type="title"/>
          </p:nvPr>
        </p:nvSpPr>
        <p:spPr>
          <a:xfrm>
            <a:off x="1994474" y="923560"/>
            <a:ext cx="8761413" cy="706964"/>
          </a:xfrm>
        </p:spPr>
        <p:txBody>
          <a:bodyPr/>
          <a:lstStyle/>
          <a:p>
            <a:pPr algn="ctr"/>
            <a:r>
              <a:rPr lang="es-MX" sz="2400" b="1" dirty="0">
                <a:solidFill>
                  <a:schemeClr val="bg1">
                    <a:lumMod val="85000"/>
                  </a:schemeClr>
                </a:solidFill>
              </a:rPr>
              <a:t>Artículo 78: Autoridades laborales y sindicatos</a:t>
            </a:r>
          </a:p>
        </p:txBody>
      </p:sp>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739" y="729563"/>
            <a:ext cx="2069918" cy="837978"/>
          </a:xfrm>
          <a:prstGeom prst="rect">
            <a:avLst/>
          </a:prstGeom>
          <a:noFill/>
          <a:ln>
            <a:noFill/>
          </a:ln>
        </p:spPr>
      </p:pic>
    </p:spTree>
    <p:extLst>
      <p:ext uri="{BB962C8B-B14F-4D97-AF65-F5344CB8AC3E}">
        <p14:creationId xmlns:p14="http://schemas.microsoft.com/office/powerpoint/2010/main" val="2199344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9 CuadroTexto"/>
          <p:cNvSpPr txBox="1"/>
          <p:nvPr/>
        </p:nvSpPr>
        <p:spPr>
          <a:xfrm>
            <a:off x="555960" y="1592766"/>
            <a:ext cx="5966761" cy="4031873"/>
          </a:xfrm>
          <a:prstGeom prst="rect">
            <a:avLst/>
          </a:prstGeom>
          <a:noFill/>
        </p:spPr>
        <p:txBody>
          <a:bodyPr wrap="square">
            <a:spAutoFit/>
          </a:bodyPr>
          <a:lstStyle/>
          <a:p>
            <a:pPr marL="357188" indent="-357188" algn="just" fontAlgn="auto">
              <a:spcBef>
                <a:spcPts val="0"/>
              </a:spcBef>
              <a:spcAft>
                <a:spcPts val="0"/>
              </a:spcAft>
              <a:buFont typeface="Arial" pitchFamily="34" charset="0"/>
              <a:buChar char="•"/>
              <a:defRPr/>
            </a:pPr>
            <a:r>
              <a:rPr lang="es-MX" sz="1600" b="1" dirty="0"/>
              <a:t>Recabar y difundir la información </a:t>
            </a:r>
            <a:r>
              <a:rPr lang="es-MX" sz="1600" b="1" dirty="0" smtClean="0"/>
              <a:t>y </a:t>
            </a:r>
            <a:r>
              <a:rPr lang="es-MX" sz="1600" b="1" dirty="0"/>
              <a:t>propiciar que las Áreas la actualicen periódicamente, conforme la normatividad aplicable; </a:t>
            </a:r>
          </a:p>
          <a:p>
            <a:pPr algn="just" fontAlgn="auto">
              <a:spcBef>
                <a:spcPts val="0"/>
              </a:spcBef>
              <a:spcAft>
                <a:spcPts val="0"/>
              </a:spcAft>
              <a:defRPr/>
            </a:pPr>
            <a:endParaRPr lang="es-ES" sz="1600" b="1" dirty="0">
              <a:latin typeface="Arial" panose="020B0604020202020204" pitchFamily="34" charset="0"/>
              <a:cs typeface="Arial" panose="020B0604020202020204" pitchFamily="34" charset="0"/>
            </a:endParaRPr>
          </a:p>
          <a:p>
            <a:pPr marL="357188" indent="-357188" algn="just" fontAlgn="auto">
              <a:spcBef>
                <a:spcPts val="0"/>
              </a:spcBef>
              <a:spcAft>
                <a:spcPts val="0"/>
              </a:spcAft>
              <a:buFont typeface="Arial" pitchFamily="34" charset="0"/>
              <a:buChar char="•"/>
              <a:defRPr/>
            </a:pPr>
            <a:r>
              <a:rPr lang="es-MX" sz="1600" dirty="0"/>
              <a:t>Recibir y dar trámite a las solicitudes de acceso a la información</a:t>
            </a:r>
            <a:r>
              <a:rPr lang="es-MX" sz="1600" dirty="0" smtClean="0"/>
              <a:t>;</a:t>
            </a:r>
          </a:p>
          <a:p>
            <a:pPr marL="357188" indent="-357188" algn="just" fontAlgn="auto">
              <a:spcBef>
                <a:spcPts val="0"/>
              </a:spcBef>
              <a:spcAft>
                <a:spcPts val="0"/>
              </a:spcAft>
              <a:buFont typeface="Arial" pitchFamily="34" charset="0"/>
              <a:buChar char="•"/>
              <a:defRPr/>
            </a:pPr>
            <a:endParaRPr lang="es-ES" sz="1600" dirty="0">
              <a:latin typeface="Arial" panose="020B0604020202020204" pitchFamily="34" charset="0"/>
              <a:cs typeface="Arial" panose="020B0604020202020204" pitchFamily="34" charset="0"/>
            </a:endParaRPr>
          </a:p>
          <a:p>
            <a:pPr marL="357188" indent="-357188" algn="just" fontAlgn="auto">
              <a:spcBef>
                <a:spcPts val="0"/>
              </a:spcBef>
              <a:spcAft>
                <a:spcPts val="0"/>
              </a:spcAft>
              <a:buFont typeface="Arial" pitchFamily="34" charset="0"/>
              <a:buChar char="•"/>
              <a:defRPr/>
            </a:pPr>
            <a:r>
              <a:rPr lang="es-MX" sz="1600" dirty="0"/>
              <a:t>Auxiliar a los particulares en la elaboración de solicitudes de acceso a la información y, en su caso, orientarlos sobre los sujetos obligados competentes conforme a la normatividad aplicable; </a:t>
            </a:r>
            <a:endParaRPr lang="es-MX" sz="1600" dirty="0" smtClean="0"/>
          </a:p>
          <a:p>
            <a:pPr marL="357188" indent="-357188" algn="just" fontAlgn="auto">
              <a:spcBef>
                <a:spcPts val="0"/>
              </a:spcBef>
              <a:spcAft>
                <a:spcPts val="0"/>
              </a:spcAft>
              <a:buFont typeface="Arial" pitchFamily="34" charset="0"/>
              <a:buChar char="•"/>
              <a:defRPr/>
            </a:pPr>
            <a:endParaRPr lang="es-MX" sz="1600" dirty="0" smtClean="0"/>
          </a:p>
          <a:p>
            <a:pPr marL="357188" indent="-357188" algn="just" fontAlgn="auto">
              <a:spcBef>
                <a:spcPts val="0"/>
              </a:spcBef>
              <a:spcAft>
                <a:spcPts val="0"/>
              </a:spcAft>
              <a:buFont typeface="Arial" pitchFamily="34" charset="0"/>
              <a:buChar char="•"/>
              <a:defRPr/>
            </a:pPr>
            <a:r>
              <a:rPr lang="es-MX" sz="1600" dirty="0"/>
              <a:t>Realizar los trámites internos necesarios para la atención de las solicitudes de acceso a la información; </a:t>
            </a:r>
            <a:endParaRPr lang="es-MX" sz="1600" dirty="0" smtClean="0"/>
          </a:p>
          <a:p>
            <a:pPr marL="357188" indent="-357188" algn="just" fontAlgn="auto">
              <a:spcBef>
                <a:spcPts val="0"/>
              </a:spcBef>
              <a:spcAft>
                <a:spcPts val="0"/>
              </a:spcAft>
              <a:buFont typeface="Arial" pitchFamily="34" charset="0"/>
              <a:buChar char="•"/>
              <a:defRPr/>
            </a:pPr>
            <a:endParaRPr lang="es-MX" sz="1600" dirty="0">
              <a:latin typeface="Arial" panose="020B0604020202020204" pitchFamily="34" charset="0"/>
              <a:cs typeface="Arial" panose="020B0604020202020204" pitchFamily="34" charset="0"/>
            </a:endParaRPr>
          </a:p>
          <a:p>
            <a:pPr marL="357188" indent="-357188" algn="just">
              <a:buFont typeface="Arial" pitchFamily="34" charset="0"/>
              <a:buChar char="•"/>
              <a:defRPr/>
            </a:pPr>
            <a:r>
              <a:rPr lang="es-MX" sz="1600" dirty="0"/>
              <a:t>Proponer al Comité de Transparencia los procedimientos internos que aseguren la mayor eficiencia en la gestión de las solicitudes de acceso a la información, conforme a la normatividad aplicable;</a:t>
            </a:r>
          </a:p>
          <a:p>
            <a:pPr marL="357188" indent="-357188" fontAlgn="auto">
              <a:spcBef>
                <a:spcPts val="0"/>
              </a:spcBef>
              <a:spcAft>
                <a:spcPts val="0"/>
              </a:spcAft>
              <a:buFont typeface="Arial" pitchFamily="34" charset="0"/>
              <a:buChar char="•"/>
              <a:defRPr/>
            </a:pPr>
            <a:endParaRPr lang="es-ES" sz="1600" dirty="0">
              <a:latin typeface="Arial" panose="020B0604020202020204" pitchFamily="34" charset="0"/>
              <a:cs typeface="Arial" panose="020B0604020202020204" pitchFamily="34" charset="0"/>
            </a:endParaRPr>
          </a:p>
        </p:txBody>
      </p:sp>
      <p:sp>
        <p:nvSpPr>
          <p:cNvPr id="4" name="Rectángulo 3"/>
          <p:cNvSpPr/>
          <p:nvPr/>
        </p:nvSpPr>
        <p:spPr>
          <a:xfrm>
            <a:off x="2520741" y="606056"/>
            <a:ext cx="7703122" cy="646331"/>
          </a:xfrm>
          <a:prstGeom prst="rect">
            <a:avLst/>
          </a:prstGeom>
          <a:noFill/>
        </p:spPr>
        <p:txBody>
          <a:bodyPr wrap="square" lIns="91440" tIns="45720" rIns="91440" bIns="45720">
            <a:spAutoFit/>
          </a:bodyPr>
          <a:lstStyle/>
          <a:p>
            <a:pPr algn="ctr"/>
            <a:r>
              <a:rPr lang="es-ES" sz="3600" b="1" cap="none" spc="0" dirty="0" smtClean="0">
                <a:ln w="0"/>
                <a:solidFill>
                  <a:schemeClr val="tx1"/>
                </a:solidFill>
                <a:latin typeface="Arial" panose="020B0604020202020204" pitchFamily="34" charset="0"/>
                <a:cs typeface="Arial" panose="020B0604020202020204" pitchFamily="34" charset="0"/>
              </a:rPr>
              <a:t>Algunas ATRIBUCIONES…</a:t>
            </a:r>
            <a:endParaRPr lang="es-ES" sz="3600" b="1" cap="none" spc="0" dirty="0">
              <a:ln w="0"/>
              <a:solidFill>
                <a:schemeClr val="tx1"/>
              </a:solidFill>
              <a:latin typeface="Arial" panose="020B0604020202020204" pitchFamily="34" charset="0"/>
              <a:cs typeface="Arial" panose="020B0604020202020204" pitchFamily="34" charset="0"/>
            </a:endParaRPr>
          </a:p>
        </p:txBody>
      </p:sp>
      <p:sp>
        <p:nvSpPr>
          <p:cNvPr id="8" name="Rectángulo 7"/>
          <p:cNvSpPr/>
          <p:nvPr/>
        </p:nvSpPr>
        <p:spPr>
          <a:xfrm>
            <a:off x="7350484" y="5528574"/>
            <a:ext cx="3514616" cy="369332"/>
          </a:xfrm>
          <a:prstGeom prst="rect">
            <a:avLst/>
          </a:prstGeom>
        </p:spPr>
        <p:txBody>
          <a:bodyPr wrap="none">
            <a:spAutoFit/>
          </a:bodyPr>
          <a:lstStyle/>
          <a:p>
            <a:pPr algn="ctr"/>
            <a:r>
              <a:rPr lang="es-MX" b="1" dirty="0">
                <a:solidFill>
                  <a:srgbClr val="5A1672"/>
                </a:solidFill>
                <a:latin typeface="Arial" panose="020B0604020202020204" pitchFamily="34" charset="0"/>
                <a:cs typeface="Arial" panose="020B0604020202020204" pitchFamily="34" charset="0"/>
              </a:rPr>
              <a:t>UNIDAD DE TRANSPARENCIA</a:t>
            </a:r>
          </a:p>
        </p:txBody>
      </p:sp>
      <p:sp>
        <p:nvSpPr>
          <p:cNvPr id="7" name="9 CuadroTexto"/>
          <p:cNvSpPr txBox="1"/>
          <p:nvPr/>
        </p:nvSpPr>
        <p:spPr>
          <a:xfrm>
            <a:off x="7350484" y="2851871"/>
            <a:ext cx="4184469" cy="830997"/>
          </a:xfrm>
          <a:prstGeom prst="rect">
            <a:avLst/>
          </a:prstGeom>
          <a:noFill/>
        </p:spPr>
        <p:txBody>
          <a:bodyPr wrap="square">
            <a:spAutoFit/>
          </a:bodyPr>
          <a:lstStyle/>
          <a:p>
            <a:pPr algn="just" fontAlgn="auto">
              <a:spcBef>
                <a:spcPts val="0"/>
              </a:spcBef>
              <a:spcAft>
                <a:spcPts val="0"/>
              </a:spcAft>
              <a:defRPr/>
            </a:pPr>
            <a:r>
              <a:rPr lang="es-MX" sz="1600" b="1" i="1" dirty="0" smtClean="0"/>
              <a:t>Artículo 45 de la Ley General de Transparencia y Acceso a la Información Pública.</a:t>
            </a:r>
            <a:endParaRPr lang="es-MX" sz="1600" i="1" dirty="0"/>
          </a:p>
          <a:p>
            <a:pPr marL="357188" indent="-357188" fontAlgn="auto">
              <a:spcBef>
                <a:spcPts val="0"/>
              </a:spcBef>
              <a:spcAft>
                <a:spcPts val="0"/>
              </a:spcAft>
              <a:buFont typeface="Arial" pitchFamily="34" charset="0"/>
              <a:buChar char="•"/>
              <a:defRPr/>
            </a:pPr>
            <a:endParaRPr lang="es-E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22632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cosaslegales.es/images/sindicato.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256690" y="3328787"/>
            <a:ext cx="3619500" cy="2914650"/>
          </a:xfrm>
          <a:prstGeom prst="rect">
            <a:avLst/>
          </a:prstGeom>
          <a:noFill/>
          <a:extLst>
            <a:ext uri="{909E8E84-426E-40DD-AFC4-6F175D3DCCD1}">
              <a14:hiddenFill xmlns:a14="http://schemas.microsoft.com/office/drawing/2010/main">
                <a:solidFill>
                  <a:srgbClr val="FFFFFF"/>
                </a:solidFill>
              </a14:hiddenFill>
            </a:ext>
          </a:extLst>
        </p:spPr>
      </p:pic>
      <p:sp>
        <p:nvSpPr>
          <p:cNvPr id="7" name="3 CuadroTexto"/>
          <p:cNvSpPr txBox="1"/>
          <p:nvPr/>
        </p:nvSpPr>
        <p:spPr>
          <a:xfrm>
            <a:off x="564471" y="2562339"/>
            <a:ext cx="11025516" cy="3693319"/>
          </a:xfrm>
          <a:prstGeom prst="rect">
            <a:avLst/>
          </a:prstGeom>
          <a:noFill/>
        </p:spPr>
        <p:txBody>
          <a:bodyPr wrap="square" rtlCol="0">
            <a:spAutoFit/>
          </a:bodyPr>
          <a:lstStyle/>
          <a:p>
            <a:pPr algn="just"/>
            <a:r>
              <a:rPr lang="es-MX" b="1" dirty="0">
                <a:latin typeface="Arial" panose="020B0604020202020204" pitchFamily="34" charset="0"/>
                <a:cs typeface="Arial" panose="020B0604020202020204" pitchFamily="34" charset="0"/>
              </a:rPr>
              <a:t>Artículo 79. </a:t>
            </a:r>
            <a:r>
              <a:rPr lang="es-MX" dirty="0">
                <a:latin typeface="Arial" panose="020B0604020202020204" pitchFamily="34" charset="0"/>
                <a:cs typeface="Arial" panose="020B0604020202020204" pitchFamily="34" charset="0"/>
              </a:rPr>
              <a:t>Los </a:t>
            </a:r>
            <a:r>
              <a:rPr lang="es-MX" b="1" dirty="0">
                <a:latin typeface="Arial" panose="020B0604020202020204" pitchFamily="34" charset="0"/>
                <a:cs typeface="Arial" panose="020B0604020202020204" pitchFamily="34" charset="0"/>
              </a:rPr>
              <a:t>sindicatos</a:t>
            </a:r>
            <a:r>
              <a:rPr lang="es-MX" dirty="0">
                <a:latin typeface="Arial" panose="020B0604020202020204" pitchFamily="34" charset="0"/>
                <a:cs typeface="Arial" panose="020B0604020202020204" pitchFamily="34" charset="0"/>
              </a:rPr>
              <a:t> que reciban y ejerzan recursos públicos deberán mantener actualizada y accesible, de forma impresa para consulta directa y en los respectivos sitios de Internet, la información aplicable del artículo 70 de esta Ley, la señalada en el artículo anterior y la siguiente:</a:t>
            </a:r>
          </a:p>
          <a:p>
            <a:pPr marL="803275" indent="-441325" algn="just"/>
            <a:endParaRPr lang="es-MX" dirty="0">
              <a:latin typeface="Arial" panose="020B0604020202020204" pitchFamily="34" charset="0"/>
              <a:cs typeface="Arial" panose="020B0604020202020204" pitchFamily="34" charset="0"/>
            </a:endParaRPr>
          </a:p>
          <a:p>
            <a:pPr marL="803275" indent="-441325" algn="just">
              <a:buAutoNum type="romanUcPeriod"/>
            </a:pPr>
            <a:r>
              <a:rPr lang="es-MX" b="1" dirty="0">
                <a:latin typeface="Arial" panose="020B0604020202020204" pitchFamily="34" charset="0"/>
                <a:cs typeface="Arial" panose="020B0604020202020204" pitchFamily="34" charset="0"/>
              </a:rPr>
              <a:t>Contratos y convenios </a:t>
            </a:r>
            <a:r>
              <a:rPr lang="es-MX" dirty="0">
                <a:latin typeface="Arial" panose="020B0604020202020204" pitchFamily="34" charset="0"/>
                <a:cs typeface="Arial" panose="020B0604020202020204" pitchFamily="34" charset="0"/>
              </a:rPr>
              <a:t>entre sindicatos y autoridades;</a:t>
            </a:r>
          </a:p>
          <a:p>
            <a:pPr marL="803275" indent="-441325" algn="just">
              <a:buAutoNum type="romanUcPeriod"/>
            </a:pPr>
            <a:endParaRPr lang="es-MX" dirty="0">
              <a:latin typeface="Arial" panose="020B0604020202020204" pitchFamily="34" charset="0"/>
              <a:cs typeface="Arial" panose="020B0604020202020204" pitchFamily="34" charset="0"/>
            </a:endParaRPr>
          </a:p>
          <a:p>
            <a:pPr marL="803275" indent="-441325" algn="just">
              <a:buAutoNum type="romanUcPeriod" startAt="2"/>
            </a:pPr>
            <a:r>
              <a:rPr lang="es-MX" dirty="0">
                <a:latin typeface="Arial" panose="020B0604020202020204" pitchFamily="34" charset="0"/>
                <a:cs typeface="Arial" panose="020B0604020202020204" pitchFamily="34" charset="0"/>
              </a:rPr>
              <a:t>El </a:t>
            </a:r>
            <a:r>
              <a:rPr lang="es-MX" b="1" dirty="0">
                <a:latin typeface="Arial" panose="020B0604020202020204" pitchFamily="34" charset="0"/>
                <a:cs typeface="Arial" panose="020B0604020202020204" pitchFamily="34" charset="0"/>
              </a:rPr>
              <a:t>directorio del Comité </a:t>
            </a:r>
            <a:r>
              <a:rPr lang="es-MX" dirty="0">
                <a:latin typeface="Arial" panose="020B0604020202020204" pitchFamily="34" charset="0"/>
                <a:cs typeface="Arial" panose="020B0604020202020204" pitchFamily="34" charset="0"/>
              </a:rPr>
              <a:t>Ejecutivo;</a:t>
            </a:r>
          </a:p>
          <a:p>
            <a:pPr marL="803275" indent="-441325" algn="just">
              <a:buAutoNum type="romanUcPeriod" startAt="2"/>
            </a:pPr>
            <a:endParaRPr lang="es-MX" dirty="0">
              <a:latin typeface="Arial" panose="020B0604020202020204" pitchFamily="34" charset="0"/>
              <a:cs typeface="Arial" panose="020B0604020202020204" pitchFamily="34" charset="0"/>
            </a:endParaRPr>
          </a:p>
          <a:p>
            <a:pPr marL="803275" indent="-441325" algn="just">
              <a:buAutoNum type="romanUcPeriod" startAt="3"/>
            </a:pPr>
            <a:r>
              <a:rPr lang="es-MX" dirty="0">
                <a:latin typeface="Arial" panose="020B0604020202020204" pitchFamily="34" charset="0"/>
                <a:cs typeface="Arial" panose="020B0604020202020204" pitchFamily="34" charset="0"/>
              </a:rPr>
              <a:t>El </a:t>
            </a:r>
            <a:r>
              <a:rPr lang="es-MX" b="1" dirty="0">
                <a:latin typeface="Arial" panose="020B0604020202020204" pitchFamily="34" charset="0"/>
                <a:cs typeface="Arial" panose="020B0604020202020204" pitchFamily="34" charset="0"/>
              </a:rPr>
              <a:t>padrón de socios</a:t>
            </a:r>
            <a:r>
              <a:rPr lang="es-MX" dirty="0">
                <a:latin typeface="Arial" panose="020B0604020202020204" pitchFamily="34" charset="0"/>
                <a:cs typeface="Arial" panose="020B0604020202020204" pitchFamily="34" charset="0"/>
              </a:rPr>
              <a:t>, y</a:t>
            </a:r>
          </a:p>
          <a:p>
            <a:pPr marL="803275" indent="-441325" algn="just">
              <a:buAutoNum type="romanUcPeriod" startAt="3"/>
            </a:pPr>
            <a:endParaRPr lang="es-MX" dirty="0">
              <a:latin typeface="Arial" panose="020B0604020202020204" pitchFamily="34" charset="0"/>
              <a:cs typeface="Arial" panose="020B0604020202020204" pitchFamily="34" charset="0"/>
            </a:endParaRPr>
          </a:p>
          <a:p>
            <a:pPr marL="803275" indent="-441325" algn="just"/>
            <a:r>
              <a:rPr lang="es-MX" dirty="0">
                <a:latin typeface="Arial" panose="020B0604020202020204" pitchFamily="34" charset="0"/>
                <a:cs typeface="Arial" panose="020B0604020202020204" pitchFamily="34" charset="0"/>
              </a:rPr>
              <a:t>IV.	La </a:t>
            </a:r>
            <a:r>
              <a:rPr lang="es-MX" b="1" dirty="0">
                <a:latin typeface="Arial" panose="020B0604020202020204" pitchFamily="34" charset="0"/>
                <a:cs typeface="Arial" panose="020B0604020202020204" pitchFamily="34" charset="0"/>
              </a:rPr>
              <a:t>relación detallada de los recursos públicos económicos, en especie, bienes o donativos que reciban y el informe detallado del ejercicio y destino final </a:t>
            </a:r>
            <a:r>
              <a:rPr lang="es-MX" dirty="0">
                <a:latin typeface="Arial" panose="020B0604020202020204" pitchFamily="34" charset="0"/>
                <a:cs typeface="Arial" panose="020B0604020202020204" pitchFamily="34" charset="0"/>
              </a:rPr>
              <a:t>de los recursos públicos que ejerzan.</a:t>
            </a:r>
          </a:p>
        </p:txBody>
      </p:sp>
      <p:sp>
        <p:nvSpPr>
          <p:cNvPr id="6" name="Título 1"/>
          <p:cNvSpPr>
            <a:spLocks noGrp="1"/>
          </p:cNvSpPr>
          <p:nvPr>
            <p:ph type="title"/>
          </p:nvPr>
        </p:nvSpPr>
        <p:spPr>
          <a:xfrm>
            <a:off x="1994474" y="923560"/>
            <a:ext cx="8761413" cy="706964"/>
          </a:xfrm>
        </p:spPr>
        <p:txBody>
          <a:bodyPr/>
          <a:lstStyle/>
          <a:p>
            <a:pPr algn="ctr"/>
            <a:r>
              <a:rPr lang="es-MX" sz="2400" b="1" dirty="0">
                <a:solidFill>
                  <a:schemeClr val="bg1">
                    <a:lumMod val="85000"/>
                  </a:schemeClr>
                </a:solidFill>
              </a:rPr>
              <a:t>Artículo 79: Sindicatos que reciban recursos públicos</a:t>
            </a:r>
          </a:p>
        </p:txBody>
      </p:sp>
      <p:pic>
        <p:nvPicPr>
          <p:cNvPr id="8"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739" y="787619"/>
            <a:ext cx="1649004" cy="721863"/>
          </a:xfrm>
          <a:prstGeom prst="rect">
            <a:avLst/>
          </a:prstGeom>
          <a:noFill/>
          <a:ln>
            <a:noFill/>
          </a:ln>
        </p:spPr>
      </p:pic>
    </p:spTree>
    <p:extLst>
      <p:ext uri="{BB962C8B-B14F-4D97-AF65-F5344CB8AC3E}">
        <p14:creationId xmlns:p14="http://schemas.microsoft.com/office/powerpoint/2010/main" val="1643139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994474" y="923560"/>
            <a:ext cx="8761413" cy="706964"/>
          </a:xfrm>
        </p:spPr>
        <p:txBody>
          <a:bodyPr/>
          <a:lstStyle/>
          <a:p>
            <a:pPr algn="ctr"/>
            <a:r>
              <a:rPr lang="es-MX" sz="2300" b="1" dirty="0"/>
              <a:t> Obligaciones para Fondos y Fideicomisos</a:t>
            </a:r>
          </a:p>
        </p:txBody>
      </p:sp>
      <p:pic>
        <p:nvPicPr>
          <p:cNvPr id="12"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04721">
            <a:off x="9073039" y="2306836"/>
            <a:ext cx="1809848" cy="2490291"/>
          </a:xfrm>
          <a:prstGeom prst="rect">
            <a:avLst/>
          </a:prstGeom>
          <a:effectLst>
            <a:outerShdw blurRad="76200" dir="18900000" sy="23000" kx="-1200000" algn="bl" rotWithShape="0">
              <a:prstClr val="black">
                <a:alpha val="20000"/>
              </a:prstClr>
            </a:outerShdw>
          </a:effectLst>
          <a:scene3d>
            <a:camera prst="perspectiveHeroicExtremeLeftFacing" fov="3600000">
              <a:rot lat="20580388" lon="1914816" rev="19689845"/>
            </a:camera>
            <a:lightRig rig="threePt" dir="t">
              <a:rot lat="0" lon="0" rev="600000"/>
            </a:lightRig>
          </a:scene3d>
          <a:sp3d extrusionH="69850" contourW="12700" prstMaterial="metal">
            <a:bevelB/>
            <a:contourClr>
              <a:schemeClr val="accent4"/>
            </a:contourClr>
          </a:sp3d>
        </p:spPr>
      </p:pic>
      <p:sp>
        <p:nvSpPr>
          <p:cNvPr id="17" name="Flecha izquierda y derecha 16"/>
          <p:cNvSpPr/>
          <p:nvPr/>
        </p:nvSpPr>
        <p:spPr>
          <a:xfrm>
            <a:off x="4172509" y="3233939"/>
            <a:ext cx="4368800" cy="712508"/>
          </a:xfrm>
          <a:prstGeom prst="leftRightArrow">
            <a:avLst>
              <a:gd name="adj1" fmla="val 50491"/>
              <a:gd name="adj2" fmla="val 41852"/>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pic>
        <p:nvPicPr>
          <p:cNvPr id="2" name="Imagen 1"/>
          <p:cNvPicPr>
            <a:picLocks noChangeAspect="1"/>
          </p:cNvPicPr>
          <p:nvPr/>
        </p:nvPicPr>
        <p:blipFill>
          <a:blip r:embed="rId3"/>
          <a:stretch>
            <a:fillRect/>
          </a:stretch>
        </p:blipFill>
        <p:spPr>
          <a:xfrm>
            <a:off x="304986" y="2277330"/>
            <a:ext cx="3756946" cy="2782923"/>
          </a:xfrm>
          <a:prstGeom prst="rect">
            <a:avLst/>
          </a:prstGeom>
        </p:spPr>
      </p:pic>
      <p:pic>
        <p:nvPicPr>
          <p:cNvPr id="10" name="7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739" y="787619"/>
            <a:ext cx="1649004" cy="721863"/>
          </a:xfrm>
          <a:prstGeom prst="rect">
            <a:avLst/>
          </a:prstGeom>
          <a:noFill/>
          <a:ln>
            <a:noFill/>
          </a:ln>
        </p:spPr>
      </p:pic>
    </p:spTree>
    <p:extLst>
      <p:ext uri="{BB962C8B-B14F-4D97-AF65-F5344CB8AC3E}">
        <p14:creationId xmlns:p14="http://schemas.microsoft.com/office/powerpoint/2010/main" val="38393932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830238" y="956407"/>
            <a:ext cx="8761413" cy="706964"/>
          </a:xfrm>
        </p:spPr>
        <p:txBody>
          <a:bodyPr/>
          <a:lstStyle/>
          <a:p>
            <a:pPr algn="ctr"/>
            <a:r>
              <a:rPr lang="es-MX" sz="2400" b="1" dirty="0">
                <a:solidFill>
                  <a:schemeClr val="bg1"/>
                </a:solidFill>
              </a:rPr>
              <a:t>Artículo 77: Fondos y Fideicomisos Públicos</a:t>
            </a:r>
            <a:endParaRPr lang="es-MX" sz="2400" b="1" dirty="0">
              <a:solidFill>
                <a:schemeClr val="bg1">
                  <a:lumMod val="85000"/>
                </a:schemeClr>
              </a:solidFill>
            </a:endParaRPr>
          </a:p>
        </p:txBody>
      </p:sp>
      <p:sp>
        <p:nvSpPr>
          <p:cNvPr id="7" name="3 CuadroTexto"/>
          <p:cNvSpPr txBox="1"/>
          <p:nvPr/>
        </p:nvSpPr>
        <p:spPr>
          <a:xfrm>
            <a:off x="531540" y="2332492"/>
            <a:ext cx="11084320" cy="4247317"/>
          </a:xfrm>
          <a:prstGeom prst="rect">
            <a:avLst/>
          </a:prstGeom>
          <a:noFill/>
        </p:spPr>
        <p:txBody>
          <a:bodyPr wrap="square" rtlCol="0">
            <a:spAutoFit/>
          </a:bodyPr>
          <a:lstStyle/>
          <a:p>
            <a:pPr algn="just"/>
            <a:r>
              <a:rPr lang="es-MX" b="1" dirty="0">
                <a:latin typeface="Arial" panose="020B0604020202020204" pitchFamily="34" charset="0"/>
                <a:cs typeface="Arial" panose="020B0604020202020204" pitchFamily="34" charset="0"/>
              </a:rPr>
              <a:t>ARTÍCULO 77</a:t>
            </a:r>
            <a:r>
              <a:rPr lang="es-MX" dirty="0">
                <a:latin typeface="Arial" panose="020B0604020202020204" pitchFamily="34" charset="0"/>
                <a:cs typeface="Arial" panose="020B0604020202020204" pitchFamily="34" charset="0"/>
              </a:rPr>
              <a:t>. Además de lo señalado en el artículo 70 de la presente ley, los fideicomisos, fondos públicos, mandatos o cualquier contrato análogo, deberán poner a disposición del público y mantener actualizada y accesible, en lo que resulte aplicable a cada contrato, la siguiente información:</a:t>
            </a:r>
          </a:p>
          <a:p>
            <a:pPr algn="just"/>
            <a:endParaRPr lang="es-MX" dirty="0">
              <a:latin typeface="Arial" panose="020B0604020202020204" pitchFamily="34" charset="0"/>
              <a:cs typeface="Arial" panose="020B0604020202020204" pitchFamily="34" charset="0"/>
            </a:endParaRPr>
          </a:p>
          <a:p>
            <a:pPr marL="898525" indent="-536575" algn="just"/>
            <a:r>
              <a:rPr lang="es-MX" dirty="0">
                <a:latin typeface="Arial" panose="020B0604020202020204" pitchFamily="34" charset="0"/>
                <a:cs typeface="Arial" panose="020B0604020202020204" pitchFamily="34" charset="0"/>
              </a:rPr>
              <a:t>I.	El </a:t>
            </a:r>
            <a:r>
              <a:rPr lang="es-MX" b="1" dirty="0">
                <a:latin typeface="Arial" panose="020B0604020202020204" pitchFamily="34" charset="0"/>
                <a:cs typeface="Arial" panose="020B0604020202020204" pitchFamily="34" charset="0"/>
              </a:rPr>
              <a:t>nombre </a:t>
            </a:r>
            <a:r>
              <a:rPr lang="es-MX" dirty="0">
                <a:latin typeface="Arial" panose="020B0604020202020204" pitchFamily="34" charset="0"/>
                <a:cs typeface="Arial" panose="020B0604020202020204" pitchFamily="34" charset="0"/>
              </a:rPr>
              <a:t>del servidor público y de la persona física o moral que </a:t>
            </a:r>
            <a:r>
              <a:rPr lang="es-MX" b="1" dirty="0">
                <a:latin typeface="Arial" panose="020B0604020202020204" pitchFamily="34" charset="0"/>
                <a:cs typeface="Arial" panose="020B0604020202020204" pitchFamily="34" charset="0"/>
              </a:rPr>
              <a:t>represente al fideicomitente, al fiduciario y al fideicomisario</a:t>
            </a:r>
            <a:r>
              <a:rPr lang="es-MX" dirty="0">
                <a:latin typeface="Arial" panose="020B0604020202020204" pitchFamily="34" charset="0"/>
                <a:cs typeface="Arial" panose="020B0604020202020204" pitchFamily="34" charset="0"/>
              </a:rPr>
              <a:t>;	</a:t>
            </a:r>
          </a:p>
          <a:p>
            <a:pPr marL="898525" indent="-536575" algn="just">
              <a:buAutoNum type="romanUcPeriod" startAt="2"/>
            </a:pPr>
            <a:endParaRPr lang="es-MX" dirty="0">
              <a:latin typeface="Arial" panose="020B0604020202020204" pitchFamily="34" charset="0"/>
              <a:cs typeface="Arial" panose="020B0604020202020204" pitchFamily="34" charset="0"/>
            </a:endParaRPr>
          </a:p>
          <a:p>
            <a:pPr marL="898525" indent="-536575" algn="just">
              <a:buAutoNum type="romanUcPeriod" startAt="2"/>
            </a:pPr>
            <a:r>
              <a:rPr lang="es-MX" dirty="0">
                <a:latin typeface="Arial" panose="020B0604020202020204" pitchFamily="34" charset="0"/>
                <a:cs typeface="Arial" panose="020B0604020202020204" pitchFamily="34" charset="0"/>
              </a:rPr>
              <a:t>La </a:t>
            </a:r>
            <a:r>
              <a:rPr lang="es-MX" b="1" dirty="0">
                <a:latin typeface="Arial" panose="020B0604020202020204" pitchFamily="34" charset="0"/>
                <a:cs typeface="Arial" panose="020B0604020202020204" pitchFamily="34" charset="0"/>
              </a:rPr>
              <a:t>unidad administrativa </a:t>
            </a:r>
            <a:r>
              <a:rPr lang="es-MX" dirty="0">
                <a:latin typeface="Arial" panose="020B0604020202020204" pitchFamily="34" charset="0"/>
                <a:cs typeface="Arial" panose="020B0604020202020204" pitchFamily="34" charset="0"/>
              </a:rPr>
              <a:t>responsable del fideicomiso;	</a:t>
            </a:r>
          </a:p>
          <a:p>
            <a:pPr marL="898525" indent="-536575" algn="just">
              <a:buAutoNum type="romanUcPeriod" startAt="2"/>
            </a:pPr>
            <a:endParaRPr lang="es-MX" dirty="0">
              <a:latin typeface="Arial" panose="020B0604020202020204" pitchFamily="34" charset="0"/>
              <a:cs typeface="Arial" panose="020B0604020202020204" pitchFamily="34" charset="0"/>
            </a:endParaRPr>
          </a:p>
          <a:p>
            <a:pPr marL="898525" indent="-536575" algn="just"/>
            <a:r>
              <a:rPr lang="es-MX" dirty="0">
                <a:latin typeface="Arial" panose="020B0604020202020204" pitchFamily="34" charset="0"/>
                <a:cs typeface="Arial" panose="020B0604020202020204" pitchFamily="34" charset="0"/>
              </a:rPr>
              <a:t>III.	El </a:t>
            </a:r>
            <a:r>
              <a:rPr lang="es-MX" b="1" dirty="0">
                <a:latin typeface="Arial" panose="020B0604020202020204" pitchFamily="34" charset="0"/>
                <a:cs typeface="Arial" panose="020B0604020202020204" pitchFamily="34" charset="0"/>
              </a:rPr>
              <a:t>monto total, el uso y destino del patrimonio </a:t>
            </a:r>
            <a:r>
              <a:rPr lang="es-MX" b="1" dirty="0" err="1">
                <a:latin typeface="Arial" panose="020B0604020202020204" pitchFamily="34" charset="0"/>
                <a:cs typeface="Arial" panose="020B0604020202020204" pitchFamily="34" charset="0"/>
              </a:rPr>
              <a:t>fideicomitido</a:t>
            </a:r>
            <a:r>
              <a:rPr lang="es-MX" dirty="0">
                <a:latin typeface="Arial" panose="020B0604020202020204" pitchFamily="34" charset="0"/>
                <a:cs typeface="Arial" panose="020B0604020202020204" pitchFamily="34" charset="0"/>
              </a:rPr>
              <a:t>, distinguiendo las aportaciones públicas y fuente de los recursos, los subsidios, donaciones, transferencias, excedentes, inversiones realizadas y aportaciones o subvenciones que reciban;</a:t>
            </a:r>
          </a:p>
          <a:p>
            <a:pPr marL="898525" indent="-536575" algn="just"/>
            <a:endParaRPr lang="es-MX" dirty="0">
              <a:latin typeface="Arial" panose="020B0604020202020204" pitchFamily="34" charset="0"/>
              <a:cs typeface="Arial" panose="020B0604020202020204" pitchFamily="34" charset="0"/>
            </a:endParaRPr>
          </a:p>
          <a:p>
            <a:pPr marL="898525" indent="-536575" algn="just"/>
            <a:r>
              <a:rPr lang="es-MX" dirty="0">
                <a:latin typeface="Arial" panose="020B0604020202020204" pitchFamily="34" charset="0"/>
                <a:cs typeface="Arial" panose="020B0604020202020204" pitchFamily="34" charset="0"/>
              </a:rPr>
              <a:t>IV.	El </a:t>
            </a:r>
            <a:r>
              <a:rPr lang="es-MX" b="1" dirty="0">
                <a:latin typeface="Arial" panose="020B0604020202020204" pitchFamily="34" charset="0"/>
                <a:cs typeface="Arial" panose="020B0604020202020204" pitchFamily="34" charset="0"/>
              </a:rPr>
              <a:t>saldo total al cierre del ejercicio fiscal</a:t>
            </a:r>
            <a:r>
              <a:rPr lang="es-MX" dirty="0">
                <a:latin typeface="Arial" panose="020B0604020202020204" pitchFamily="34" charset="0"/>
                <a:cs typeface="Arial" panose="020B0604020202020204" pitchFamily="34" charset="0"/>
              </a:rPr>
              <a:t>, sin perjuicio de los demás informes que deban presentarse en los términos de las disposiciones aplicables;	</a:t>
            </a:r>
          </a:p>
        </p:txBody>
      </p:sp>
      <p:pic>
        <p:nvPicPr>
          <p:cNvPr id="5" name="7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739" y="787619"/>
            <a:ext cx="1649004" cy="721863"/>
          </a:xfrm>
          <a:prstGeom prst="rect">
            <a:avLst/>
          </a:prstGeom>
          <a:noFill/>
          <a:ln>
            <a:noFill/>
          </a:ln>
        </p:spPr>
      </p:pic>
    </p:spTree>
    <p:extLst>
      <p:ext uri="{BB962C8B-B14F-4D97-AF65-F5344CB8AC3E}">
        <p14:creationId xmlns:p14="http://schemas.microsoft.com/office/powerpoint/2010/main" val="8102082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830238" y="956407"/>
            <a:ext cx="8761413" cy="706964"/>
          </a:xfrm>
        </p:spPr>
        <p:txBody>
          <a:bodyPr/>
          <a:lstStyle/>
          <a:p>
            <a:pPr algn="ctr"/>
            <a:r>
              <a:rPr lang="es-MX" sz="2400" b="1" dirty="0">
                <a:solidFill>
                  <a:schemeClr val="bg1"/>
                </a:solidFill>
              </a:rPr>
              <a:t>Artículo 77: Fondos y Fideicomisos Públicos</a:t>
            </a:r>
            <a:endParaRPr lang="es-MX" sz="2400" b="1" dirty="0">
              <a:solidFill>
                <a:schemeClr val="bg1">
                  <a:lumMod val="85000"/>
                </a:schemeClr>
              </a:solidFill>
            </a:endParaRPr>
          </a:p>
        </p:txBody>
      </p:sp>
      <p:sp>
        <p:nvSpPr>
          <p:cNvPr id="5" name="3 CuadroTexto"/>
          <p:cNvSpPr txBox="1"/>
          <p:nvPr/>
        </p:nvSpPr>
        <p:spPr>
          <a:xfrm>
            <a:off x="1452866" y="2512697"/>
            <a:ext cx="9243359" cy="3416320"/>
          </a:xfrm>
          <a:prstGeom prst="rect">
            <a:avLst/>
          </a:prstGeom>
          <a:noFill/>
        </p:spPr>
        <p:txBody>
          <a:bodyPr wrap="square" rtlCol="0">
            <a:spAutoFit/>
          </a:bodyPr>
          <a:lstStyle/>
          <a:p>
            <a:pPr marL="898525" indent="-536575" algn="just"/>
            <a:r>
              <a:rPr lang="es-MX" dirty="0">
                <a:latin typeface="Arial" panose="020B0604020202020204" pitchFamily="34" charset="0"/>
                <a:cs typeface="Arial" panose="020B0604020202020204" pitchFamily="34" charset="0"/>
              </a:rPr>
              <a:t>V.	Las </a:t>
            </a:r>
            <a:r>
              <a:rPr lang="es-MX" b="1" dirty="0">
                <a:latin typeface="Arial" panose="020B0604020202020204" pitchFamily="34" charset="0"/>
                <a:cs typeface="Arial" panose="020B0604020202020204" pitchFamily="34" charset="0"/>
              </a:rPr>
              <a:t>modificaciones que</a:t>
            </a:r>
            <a:r>
              <a:rPr lang="es-MX" dirty="0">
                <a:latin typeface="Arial" panose="020B0604020202020204" pitchFamily="34" charset="0"/>
                <a:cs typeface="Arial" panose="020B0604020202020204" pitchFamily="34" charset="0"/>
              </a:rPr>
              <a:t>, en su caso, </a:t>
            </a:r>
            <a:r>
              <a:rPr lang="es-MX" b="1" dirty="0">
                <a:latin typeface="Arial" panose="020B0604020202020204" pitchFamily="34" charset="0"/>
                <a:cs typeface="Arial" panose="020B0604020202020204" pitchFamily="34" charset="0"/>
              </a:rPr>
              <a:t>sufran los contratos o decretos de constitución del fideicomiso o del fondo público</a:t>
            </a:r>
            <a:r>
              <a:rPr lang="es-MX" dirty="0">
                <a:latin typeface="Arial" panose="020B0604020202020204" pitchFamily="34" charset="0"/>
                <a:cs typeface="Arial" panose="020B0604020202020204" pitchFamily="34" charset="0"/>
              </a:rPr>
              <a:t>;</a:t>
            </a:r>
          </a:p>
          <a:p>
            <a:pPr marL="898525" indent="-536575" algn="just"/>
            <a:endParaRPr lang="es-MX" dirty="0">
              <a:latin typeface="Arial" panose="020B0604020202020204" pitchFamily="34" charset="0"/>
              <a:cs typeface="Arial" panose="020B0604020202020204" pitchFamily="34" charset="0"/>
            </a:endParaRPr>
          </a:p>
          <a:p>
            <a:pPr marL="898525" indent="-536575" algn="just"/>
            <a:r>
              <a:rPr lang="es-MX" dirty="0">
                <a:latin typeface="Arial" panose="020B0604020202020204" pitchFamily="34" charset="0"/>
                <a:cs typeface="Arial" panose="020B0604020202020204" pitchFamily="34" charset="0"/>
              </a:rPr>
              <a:t>VI.	El </a:t>
            </a:r>
            <a:r>
              <a:rPr lang="es-MX" b="1" dirty="0">
                <a:latin typeface="Arial" panose="020B0604020202020204" pitchFamily="34" charset="0"/>
                <a:cs typeface="Arial" panose="020B0604020202020204" pitchFamily="34" charset="0"/>
              </a:rPr>
              <a:t>padrón de beneficiarios</a:t>
            </a:r>
            <a:r>
              <a:rPr lang="es-MX" dirty="0">
                <a:latin typeface="Arial" panose="020B0604020202020204" pitchFamily="34" charset="0"/>
                <a:cs typeface="Arial" panose="020B0604020202020204" pitchFamily="34" charset="0"/>
              </a:rPr>
              <a:t>, en su caso;</a:t>
            </a:r>
          </a:p>
          <a:p>
            <a:pPr marL="898525" indent="-536575" algn="just"/>
            <a:endParaRPr lang="es-MX" dirty="0">
              <a:latin typeface="Arial" panose="020B0604020202020204" pitchFamily="34" charset="0"/>
              <a:cs typeface="Arial" panose="020B0604020202020204" pitchFamily="34" charset="0"/>
            </a:endParaRPr>
          </a:p>
          <a:p>
            <a:pPr marL="898525" indent="-536575" algn="just"/>
            <a:r>
              <a:rPr lang="es-MX" dirty="0">
                <a:latin typeface="Arial" panose="020B0604020202020204" pitchFamily="34" charset="0"/>
                <a:cs typeface="Arial" panose="020B0604020202020204" pitchFamily="34" charset="0"/>
              </a:rPr>
              <a:t>VII.	</a:t>
            </a:r>
            <a:r>
              <a:rPr lang="es-MX" b="1" dirty="0">
                <a:latin typeface="Arial" panose="020B0604020202020204" pitchFamily="34" charset="0"/>
                <a:cs typeface="Arial" panose="020B0604020202020204" pitchFamily="34" charset="0"/>
              </a:rPr>
              <a:t>Causas </a:t>
            </a:r>
            <a:r>
              <a:rPr lang="es-MX" dirty="0">
                <a:latin typeface="Arial" panose="020B0604020202020204" pitchFamily="34" charset="0"/>
                <a:cs typeface="Arial" panose="020B0604020202020204" pitchFamily="34" charset="0"/>
              </a:rPr>
              <a:t>por las que, en su caso, se </a:t>
            </a:r>
            <a:r>
              <a:rPr lang="es-MX" b="1" dirty="0">
                <a:latin typeface="Arial" panose="020B0604020202020204" pitchFamily="34" charset="0"/>
                <a:cs typeface="Arial" panose="020B0604020202020204" pitchFamily="34" charset="0"/>
              </a:rPr>
              <a:t>inicie el proceso de constitución o extinción del fideicomiso o fondo público</a:t>
            </a:r>
            <a:r>
              <a:rPr lang="es-MX" dirty="0">
                <a:latin typeface="Arial" panose="020B0604020202020204" pitchFamily="34" charset="0"/>
                <a:cs typeface="Arial" panose="020B0604020202020204" pitchFamily="34" charset="0"/>
              </a:rPr>
              <a:t>, especificando, de manera detallada, los recursos financieros destinados para tal efecto, y</a:t>
            </a:r>
          </a:p>
          <a:p>
            <a:pPr marL="898525" indent="-536575" algn="just"/>
            <a:endParaRPr lang="es-MX" dirty="0">
              <a:latin typeface="Arial" panose="020B0604020202020204" pitchFamily="34" charset="0"/>
              <a:cs typeface="Arial" panose="020B0604020202020204" pitchFamily="34" charset="0"/>
            </a:endParaRPr>
          </a:p>
          <a:p>
            <a:pPr marL="898525" indent="-536575" algn="just"/>
            <a:r>
              <a:rPr lang="es-MX" dirty="0">
                <a:latin typeface="Arial" panose="020B0604020202020204" pitchFamily="34" charset="0"/>
                <a:cs typeface="Arial" panose="020B0604020202020204" pitchFamily="34" charset="0"/>
              </a:rPr>
              <a:t>VIII.	Los </a:t>
            </a:r>
            <a:r>
              <a:rPr lang="es-MX" b="1" dirty="0">
                <a:latin typeface="Arial" panose="020B0604020202020204" pitchFamily="34" charset="0"/>
                <a:cs typeface="Arial" panose="020B0604020202020204" pitchFamily="34" charset="0"/>
              </a:rPr>
              <a:t>contratos de obras, adquisiciones y servicios </a:t>
            </a:r>
            <a:r>
              <a:rPr lang="es-MX" dirty="0">
                <a:latin typeface="Arial" panose="020B0604020202020204" pitchFamily="34" charset="0"/>
                <a:cs typeface="Arial" panose="020B0604020202020204" pitchFamily="34" charset="0"/>
              </a:rPr>
              <a:t>que involucren recursos públicos del fideicomiso, así como los honorarios derivados de los servicios y operaciones que realice la institución de crédito o la fiduciaria.	</a:t>
            </a:r>
          </a:p>
        </p:txBody>
      </p:sp>
      <p:pic>
        <p:nvPicPr>
          <p:cNvPr id="7" name="7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739" y="787619"/>
            <a:ext cx="1649004" cy="721863"/>
          </a:xfrm>
          <a:prstGeom prst="rect">
            <a:avLst/>
          </a:prstGeom>
          <a:noFill/>
          <a:ln>
            <a:noFill/>
          </a:ln>
        </p:spPr>
      </p:pic>
    </p:spTree>
    <p:extLst>
      <p:ext uri="{BB962C8B-B14F-4D97-AF65-F5344CB8AC3E}">
        <p14:creationId xmlns:p14="http://schemas.microsoft.com/office/powerpoint/2010/main" val="24946484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2"/>
          <p:cNvSpPr>
            <a:spLocks noGrp="1"/>
          </p:cNvSpPr>
          <p:nvPr>
            <p:ph idx="1"/>
          </p:nvPr>
        </p:nvSpPr>
        <p:spPr>
          <a:xfrm>
            <a:off x="132522" y="2889399"/>
            <a:ext cx="4333461" cy="2480051"/>
          </a:xfrm>
        </p:spPr>
        <p:txBody>
          <a:bodyPr>
            <a:noAutofit/>
          </a:bodyPr>
          <a:lstStyle/>
          <a:p>
            <a:r>
              <a:rPr lang="es-MX" sz="2000" b="1" dirty="0"/>
              <a:t>Art. 81. </a:t>
            </a:r>
            <a:r>
              <a:rPr lang="es-MX" sz="2000" dirty="0"/>
              <a:t>Los Organismos garantes determinarán los casos en que dichas personas cumplirán con las obligaciones de transparencia … </a:t>
            </a:r>
          </a:p>
        </p:txBody>
      </p:sp>
      <p:sp>
        <p:nvSpPr>
          <p:cNvPr id="6" name="Título 1"/>
          <p:cNvSpPr>
            <a:spLocks noGrp="1"/>
          </p:cNvSpPr>
          <p:nvPr>
            <p:ph type="title"/>
          </p:nvPr>
        </p:nvSpPr>
        <p:spPr>
          <a:xfrm>
            <a:off x="2406317" y="830104"/>
            <a:ext cx="7838353" cy="962968"/>
          </a:xfrm>
        </p:spPr>
        <p:txBody>
          <a:bodyPr/>
          <a:lstStyle/>
          <a:p>
            <a:pPr marL="1879600" indent="-1879600" algn="just"/>
            <a:r>
              <a:rPr lang="es-MX" sz="2400" b="1" dirty="0"/>
              <a:t>Arts. 81 y 82 Personas físicas y morales que reciban y ejerzan recursos públicos o ejerzan actos de autoridad</a:t>
            </a:r>
          </a:p>
        </p:txBody>
      </p:sp>
      <p:sp>
        <p:nvSpPr>
          <p:cNvPr id="7" name="Marcador de contenido 2"/>
          <p:cNvSpPr txBox="1">
            <a:spLocks/>
          </p:cNvSpPr>
          <p:nvPr/>
        </p:nvSpPr>
        <p:spPr>
          <a:xfrm>
            <a:off x="422653" y="2379015"/>
            <a:ext cx="4496574" cy="237893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s-MX" sz="2400" dirty="0"/>
          </a:p>
        </p:txBody>
      </p:sp>
      <p:graphicFrame>
        <p:nvGraphicFramePr>
          <p:cNvPr id="2" name="Diagrama 1"/>
          <p:cNvGraphicFramePr/>
          <p:nvPr>
            <p:extLst/>
          </p:nvPr>
        </p:nvGraphicFramePr>
        <p:xfrm>
          <a:off x="4756114" y="2217139"/>
          <a:ext cx="7196217" cy="4179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468676" y="5053481"/>
            <a:ext cx="4287350" cy="1347805"/>
          </a:xfrm>
          <a:prstGeom prst="rect">
            <a:avLst/>
          </a:prstGeom>
        </p:spPr>
        <p:txBody>
          <a:bodyPr wrap="square">
            <a:spAutoFit/>
          </a:bodyPr>
          <a:lstStyle/>
          <a:p>
            <a:pPr>
              <a:lnSpc>
                <a:spcPts val="2460"/>
              </a:lnSpc>
            </a:pPr>
            <a:r>
              <a:rPr lang="es-MX" dirty="0">
                <a:solidFill>
                  <a:srgbClr val="C00000"/>
                </a:solidFill>
              </a:rPr>
              <a:t>directamente o a través de los SO que les asignaron dichos recursos o les dieron potestad para ejercer actos de autoridad.</a:t>
            </a:r>
          </a:p>
        </p:txBody>
      </p:sp>
      <p:sp>
        <p:nvSpPr>
          <p:cNvPr id="4" name="CuadroTexto 3"/>
          <p:cNvSpPr txBox="1"/>
          <p:nvPr/>
        </p:nvSpPr>
        <p:spPr>
          <a:xfrm>
            <a:off x="7009554" y="5379309"/>
            <a:ext cx="4808946" cy="1293516"/>
          </a:xfrm>
          <a:prstGeom prst="rect">
            <a:avLst/>
          </a:prstGeom>
          <a:noFill/>
        </p:spPr>
        <p:txBody>
          <a:bodyPr wrap="square" rtlCol="0">
            <a:spAutoFit/>
          </a:bodyPr>
          <a:lstStyle/>
          <a:p>
            <a:pPr marL="285750" indent="-285750">
              <a:lnSpc>
                <a:spcPts val="1880"/>
              </a:lnSpc>
              <a:buClr>
                <a:schemeClr val="accent1"/>
              </a:buClr>
              <a:buFont typeface="Wingdings" charset="2"/>
              <a:buChar char="ü"/>
            </a:pPr>
            <a:r>
              <a:rPr lang="es-MX" sz="1400" dirty="0"/>
              <a:t>Nivel de financiamiento público</a:t>
            </a:r>
          </a:p>
          <a:p>
            <a:pPr marL="285750" indent="-285750">
              <a:lnSpc>
                <a:spcPts val="1880"/>
              </a:lnSpc>
              <a:buClr>
                <a:schemeClr val="accent1"/>
              </a:buClr>
              <a:buFont typeface="Wingdings" charset="2"/>
              <a:buChar char="ü"/>
            </a:pPr>
            <a:r>
              <a:rPr lang="es-MX" sz="1400" dirty="0"/>
              <a:t>Si se realiza una función gubernamental</a:t>
            </a:r>
          </a:p>
          <a:p>
            <a:pPr marL="285750" indent="-285750">
              <a:lnSpc>
                <a:spcPts val="1880"/>
              </a:lnSpc>
              <a:buClr>
                <a:schemeClr val="accent1"/>
              </a:buClr>
              <a:buFont typeface="Wingdings" charset="2"/>
              <a:buChar char="ü"/>
            </a:pPr>
            <a:r>
              <a:rPr lang="es-MX" sz="1400" dirty="0"/>
              <a:t>Nivel de regulación e involucramiento gubernamental</a:t>
            </a:r>
          </a:p>
          <a:p>
            <a:pPr marL="285750" indent="-285750">
              <a:lnSpc>
                <a:spcPts val="1880"/>
              </a:lnSpc>
              <a:buClr>
                <a:schemeClr val="accent1"/>
              </a:buClr>
              <a:buFont typeface="Wingdings" charset="2"/>
              <a:buChar char="ü"/>
            </a:pPr>
            <a:r>
              <a:rPr lang="es-MX" sz="1400" dirty="0"/>
              <a:t>Si el gobierno participó en su creación</a:t>
            </a:r>
          </a:p>
        </p:txBody>
      </p:sp>
      <p:sp>
        <p:nvSpPr>
          <p:cNvPr id="8" name="CuadroTexto 7"/>
          <p:cNvSpPr txBox="1"/>
          <p:nvPr/>
        </p:nvSpPr>
        <p:spPr>
          <a:xfrm>
            <a:off x="5624129" y="2819264"/>
            <a:ext cx="600092" cy="523220"/>
          </a:xfrm>
          <a:prstGeom prst="rect">
            <a:avLst/>
          </a:prstGeom>
          <a:noFill/>
        </p:spPr>
        <p:txBody>
          <a:bodyPr wrap="square" rtlCol="0">
            <a:spAutoFit/>
          </a:bodyPr>
          <a:lstStyle/>
          <a:p>
            <a:r>
              <a:rPr lang="es-MX" sz="2800" b="1" dirty="0">
                <a:solidFill>
                  <a:schemeClr val="accent5">
                    <a:lumMod val="50000"/>
                  </a:schemeClr>
                </a:solidFill>
              </a:rPr>
              <a:t>1</a:t>
            </a:r>
          </a:p>
        </p:txBody>
      </p:sp>
      <p:sp>
        <p:nvSpPr>
          <p:cNvPr id="10" name="CuadroTexto 9"/>
          <p:cNvSpPr txBox="1"/>
          <p:nvPr/>
        </p:nvSpPr>
        <p:spPr>
          <a:xfrm>
            <a:off x="8232726" y="2832096"/>
            <a:ext cx="600092" cy="523220"/>
          </a:xfrm>
          <a:prstGeom prst="rect">
            <a:avLst/>
          </a:prstGeom>
          <a:noFill/>
        </p:spPr>
        <p:txBody>
          <a:bodyPr wrap="square" rtlCol="0">
            <a:spAutoFit/>
          </a:bodyPr>
          <a:lstStyle/>
          <a:p>
            <a:r>
              <a:rPr lang="es-MX" sz="2800" b="1" dirty="0">
                <a:solidFill>
                  <a:schemeClr val="accent5">
                    <a:lumMod val="50000"/>
                  </a:schemeClr>
                </a:solidFill>
              </a:rPr>
              <a:t>2</a:t>
            </a:r>
          </a:p>
        </p:txBody>
      </p:sp>
      <p:sp>
        <p:nvSpPr>
          <p:cNvPr id="11" name="CuadroTexto 10"/>
          <p:cNvSpPr txBox="1"/>
          <p:nvPr/>
        </p:nvSpPr>
        <p:spPr>
          <a:xfrm>
            <a:off x="10757590" y="2817015"/>
            <a:ext cx="600092" cy="523220"/>
          </a:xfrm>
          <a:prstGeom prst="rect">
            <a:avLst/>
          </a:prstGeom>
          <a:noFill/>
        </p:spPr>
        <p:txBody>
          <a:bodyPr wrap="square" rtlCol="0">
            <a:spAutoFit/>
          </a:bodyPr>
          <a:lstStyle/>
          <a:p>
            <a:r>
              <a:rPr lang="es-MX" sz="2800" b="1" dirty="0">
                <a:solidFill>
                  <a:schemeClr val="accent5">
                    <a:lumMod val="50000"/>
                  </a:schemeClr>
                </a:solidFill>
              </a:rPr>
              <a:t>3</a:t>
            </a:r>
          </a:p>
        </p:txBody>
      </p:sp>
      <p:pic>
        <p:nvPicPr>
          <p:cNvPr id="12" name="9 Imagen"/>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7168" y="575082"/>
            <a:ext cx="1678032" cy="631147"/>
          </a:xfrm>
          <a:prstGeom prst="rect">
            <a:avLst/>
          </a:prstGeom>
          <a:noFill/>
          <a:ln>
            <a:noFill/>
          </a:ln>
        </p:spPr>
      </p:pic>
    </p:spTree>
    <p:extLst>
      <p:ext uri="{BB962C8B-B14F-4D97-AF65-F5344CB8AC3E}">
        <p14:creationId xmlns:p14="http://schemas.microsoft.com/office/powerpoint/2010/main" val="345741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clrChange>
              <a:clrFrom>
                <a:srgbClr val="EBCED2"/>
              </a:clrFrom>
              <a:clrTo>
                <a:srgbClr val="EBCED2">
                  <a:alpha val="0"/>
                </a:srgbClr>
              </a:clrTo>
            </a:clrChange>
            <a:lum bright="70000" contrast="-70000"/>
          </a:blip>
          <a:stretch>
            <a:fillRect/>
          </a:stretch>
        </p:blipFill>
        <p:spPr>
          <a:xfrm>
            <a:off x="2997997" y="3192814"/>
            <a:ext cx="6145106" cy="3283566"/>
          </a:xfrm>
          <a:prstGeom prst="rect">
            <a:avLst/>
          </a:prstGeom>
          <a:effectLst>
            <a:softEdge rad="101600"/>
          </a:effectLst>
        </p:spPr>
      </p:pic>
      <p:sp>
        <p:nvSpPr>
          <p:cNvPr id="9" name="Marcador de contenido 2"/>
          <p:cNvSpPr>
            <a:spLocks noGrp="1"/>
          </p:cNvSpPr>
          <p:nvPr>
            <p:ph idx="1"/>
          </p:nvPr>
        </p:nvSpPr>
        <p:spPr>
          <a:xfrm>
            <a:off x="564471" y="2370486"/>
            <a:ext cx="11036126" cy="836729"/>
          </a:xfrm>
        </p:spPr>
        <p:txBody>
          <a:bodyPr>
            <a:normAutofit/>
          </a:bodyPr>
          <a:lstStyle/>
          <a:p>
            <a:pPr marL="0" indent="0" algn="just">
              <a:buNone/>
            </a:pPr>
            <a:r>
              <a:rPr lang="es-MX" sz="2100" b="1" dirty="0"/>
              <a:t>Adicional a la información señalada en el art. 70, los </a:t>
            </a:r>
            <a:r>
              <a:rPr lang="es-MX" sz="2100" b="1" dirty="0">
                <a:solidFill>
                  <a:schemeClr val="accent1"/>
                </a:solidFill>
              </a:rPr>
              <a:t>SO del sector energético </a:t>
            </a:r>
            <a:r>
              <a:rPr lang="es-MX" sz="2100" b="1" dirty="0"/>
              <a:t>deberán garantizar la máxima transparencia de la información relacionada con:</a:t>
            </a:r>
          </a:p>
        </p:txBody>
      </p:sp>
      <p:sp>
        <p:nvSpPr>
          <p:cNvPr id="6" name="Título 1"/>
          <p:cNvSpPr>
            <a:spLocks noGrp="1"/>
          </p:cNvSpPr>
          <p:nvPr>
            <p:ph type="title"/>
          </p:nvPr>
        </p:nvSpPr>
        <p:spPr>
          <a:xfrm>
            <a:off x="3380727" y="816701"/>
            <a:ext cx="5762376" cy="962968"/>
          </a:xfrm>
        </p:spPr>
        <p:txBody>
          <a:bodyPr/>
          <a:lstStyle/>
          <a:p>
            <a:pPr marL="1165225" indent="-1165225"/>
            <a:r>
              <a:rPr lang="es-MX" sz="2400" b="1" dirty="0"/>
              <a:t>Art. 83  Obligaciones específicas en </a:t>
            </a:r>
            <a:br>
              <a:rPr lang="es-MX" sz="2400" b="1" dirty="0"/>
            </a:br>
            <a:r>
              <a:rPr lang="es-MX" sz="2400" b="1" dirty="0"/>
              <a:t>materia energética</a:t>
            </a:r>
          </a:p>
        </p:txBody>
      </p:sp>
      <p:sp>
        <p:nvSpPr>
          <p:cNvPr id="7" name="Marcador de contenido 2"/>
          <p:cNvSpPr txBox="1">
            <a:spLocks/>
          </p:cNvSpPr>
          <p:nvPr/>
        </p:nvSpPr>
        <p:spPr>
          <a:xfrm>
            <a:off x="716871" y="3213902"/>
            <a:ext cx="4496574" cy="237893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s-MX" sz="2400" dirty="0"/>
          </a:p>
        </p:txBody>
      </p:sp>
      <p:sp>
        <p:nvSpPr>
          <p:cNvPr id="3" name="CuadroTexto 2"/>
          <p:cNvSpPr txBox="1"/>
          <p:nvPr/>
        </p:nvSpPr>
        <p:spPr>
          <a:xfrm>
            <a:off x="564471" y="3374483"/>
            <a:ext cx="2635929" cy="2308324"/>
          </a:xfrm>
          <a:prstGeom prst="rect">
            <a:avLst/>
          </a:prstGeom>
          <a:noFill/>
        </p:spPr>
        <p:txBody>
          <a:bodyPr wrap="square" rtlCol="0">
            <a:spAutoFit/>
          </a:bodyPr>
          <a:lstStyle/>
          <a:p>
            <a:pPr marL="285750" indent="-285750">
              <a:buClr>
                <a:schemeClr val="accent1"/>
              </a:buClr>
              <a:buFont typeface="Wingdings" panose="05000000000000000000" pitchFamily="2" charset="2"/>
              <a:buChar char="ü"/>
            </a:pPr>
            <a:r>
              <a:rPr lang="es-MX" dirty="0"/>
              <a:t>Contratos</a:t>
            </a:r>
          </a:p>
          <a:p>
            <a:pPr marL="285750" indent="-285750">
              <a:buClr>
                <a:schemeClr val="accent1"/>
              </a:buClr>
              <a:buFont typeface="Wingdings" panose="05000000000000000000" pitchFamily="2" charset="2"/>
              <a:buChar char="ü"/>
            </a:pPr>
            <a:r>
              <a:rPr lang="es-MX" dirty="0"/>
              <a:t>Asignaciones</a:t>
            </a:r>
          </a:p>
          <a:p>
            <a:pPr marL="285750" indent="-285750">
              <a:buClr>
                <a:schemeClr val="accent1"/>
              </a:buClr>
              <a:buFont typeface="Wingdings" panose="05000000000000000000" pitchFamily="2" charset="2"/>
              <a:buChar char="ü"/>
            </a:pPr>
            <a:r>
              <a:rPr lang="es-MX" dirty="0"/>
              <a:t>Permisos</a:t>
            </a:r>
          </a:p>
          <a:p>
            <a:pPr marL="285750" indent="-285750">
              <a:buClr>
                <a:schemeClr val="accent1"/>
              </a:buClr>
              <a:buFont typeface="Wingdings" panose="05000000000000000000" pitchFamily="2" charset="2"/>
              <a:buChar char="ü"/>
            </a:pPr>
            <a:r>
              <a:rPr lang="es-MX" dirty="0"/>
              <a:t>Alianzas</a:t>
            </a:r>
          </a:p>
          <a:p>
            <a:pPr marL="285750" indent="-285750">
              <a:buClr>
                <a:schemeClr val="accent1"/>
              </a:buClr>
              <a:buFont typeface="Wingdings" panose="05000000000000000000" pitchFamily="2" charset="2"/>
              <a:buChar char="ü"/>
            </a:pPr>
            <a:r>
              <a:rPr lang="es-MX" dirty="0"/>
              <a:t>Sociedades</a:t>
            </a:r>
          </a:p>
          <a:p>
            <a:pPr marL="285750" indent="-285750">
              <a:buClr>
                <a:schemeClr val="accent1"/>
              </a:buClr>
              <a:buFont typeface="Wingdings" panose="05000000000000000000" pitchFamily="2" charset="2"/>
              <a:buChar char="ü"/>
            </a:pPr>
            <a:r>
              <a:rPr lang="es-MX" dirty="0"/>
              <a:t>otros actos que el Edo. suscriba u otorgue a…</a:t>
            </a:r>
          </a:p>
        </p:txBody>
      </p:sp>
      <p:sp>
        <p:nvSpPr>
          <p:cNvPr id="4" name="CuadroTexto 3"/>
          <p:cNvSpPr txBox="1"/>
          <p:nvPr/>
        </p:nvSpPr>
        <p:spPr>
          <a:xfrm>
            <a:off x="330200" y="5901473"/>
            <a:ext cx="4304371" cy="923330"/>
          </a:xfrm>
          <a:prstGeom prst="rect">
            <a:avLst/>
          </a:prstGeom>
          <a:noFill/>
        </p:spPr>
        <p:txBody>
          <a:bodyPr wrap="square" rtlCol="0">
            <a:spAutoFit/>
          </a:bodyPr>
          <a:lstStyle/>
          <a:p>
            <a:r>
              <a:rPr lang="es-MX" dirty="0"/>
              <a:t>particulares, empresas productivas del Edo, subsidiarias y filiales</a:t>
            </a:r>
          </a:p>
          <a:p>
            <a:endParaRPr lang="es-MX" dirty="0"/>
          </a:p>
        </p:txBody>
      </p:sp>
      <p:sp>
        <p:nvSpPr>
          <p:cNvPr id="8" name="Flecha izquierda y derecha 7"/>
          <p:cNvSpPr/>
          <p:nvPr/>
        </p:nvSpPr>
        <p:spPr>
          <a:xfrm>
            <a:off x="4131476" y="3709550"/>
            <a:ext cx="3862090" cy="1208138"/>
          </a:xfrm>
          <a:prstGeom prst="leftRightArrow">
            <a:avLst>
              <a:gd name="adj1" fmla="val 75352"/>
              <a:gd name="adj2"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1700" b="1" dirty="0"/>
              <a:t>en materia de las actividades de planeación y control de…</a:t>
            </a:r>
          </a:p>
        </p:txBody>
      </p:sp>
      <p:sp>
        <p:nvSpPr>
          <p:cNvPr id="11" name="CuadroTexto 10"/>
          <p:cNvSpPr txBox="1"/>
          <p:nvPr/>
        </p:nvSpPr>
        <p:spPr>
          <a:xfrm>
            <a:off x="9339617" y="3374483"/>
            <a:ext cx="2635929" cy="2609304"/>
          </a:xfrm>
          <a:prstGeom prst="rect">
            <a:avLst/>
          </a:prstGeom>
          <a:noFill/>
        </p:spPr>
        <p:txBody>
          <a:bodyPr wrap="square" rtlCol="0">
            <a:spAutoFit/>
          </a:bodyPr>
          <a:lstStyle/>
          <a:p>
            <a:pPr marL="285750" indent="-285750">
              <a:lnSpc>
                <a:spcPts val="2200"/>
              </a:lnSpc>
              <a:buClr>
                <a:schemeClr val="accent1"/>
              </a:buClr>
              <a:buFont typeface="Wingdings" panose="05000000000000000000" pitchFamily="2" charset="2"/>
              <a:buChar char="ü"/>
            </a:pPr>
            <a:r>
              <a:rPr lang="es-MX" sz="1700" dirty="0"/>
              <a:t>Sistema Eléctrico Nacional</a:t>
            </a:r>
          </a:p>
          <a:p>
            <a:pPr marL="285750" indent="-285750">
              <a:lnSpc>
                <a:spcPts val="2200"/>
              </a:lnSpc>
              <a:buClr>
                <a:schemeClr val="accent1"/>
              </a:buClr>
              <a:buFont typeface="Wingdings" panose="05000000000000000000" pitchFamily="2" charset="2"/>
              <a:buChar char="ü"/>
            </a:pPr>
            <a:r>
              <a:rPr lang="es-MX" sz="1700" dirty="0"/>
              <a:t>Servicio Público de Transmisión y Distribución de Energía Eléctrica</a:t>
            </a:r>
          </a:p>
          <a:p>
            <a:pPr marL="285750" indent="-285750">
              <a:lnSpc>
                <a:spcPts val="2200"/>
              </a:lnSpc>
              <a:buClr>
                <a:schemeClr val="accent1"/>
              </a:buClr>
              <a:buFont typeface="Wingdings" panose="05000000000000000000" pitchFamily="2" charset="2"/>
              <a:buChar char="ü"/>
            </a:pPr>
            <a:r>
              <a:rPr lang="es-MX" sz="1700" dirty="0"/>
              <a:t>Exploración y extracción de hidrocarburos </a:t>
            </a:r>
          </a:p>
        </p:txBody>
      </p:sp>
      <p:sp>
        <p:nvSpPr>
          <p:cNvPr id="12" name="CuadroTexto 11"/>
          <p:cNvSpPr txBox="1"/>
          <p:nvPr/>
        </p:nvSpPr>
        <p:spPr>
          <a:xfrm>
            <a:off x="7720362" y="6128834"/>
            <a:ext cx="4701478" cy="615553"/>
          </a:xfrm>
          <a:prstGeom prst="rect">
            <a:avLst/>
          </a:prstGeom>
          <a:noFill/>
        </p:spPr>
        <p:txBody>
          <a:bodyPr wrap="square" rtlCol="0">
            <a:spAutoFit/>
          </a:bodyPr>
          <a:lstStyle/>
          <a:p>
            <a:r>
              <a:rPr lang="es-MX" sz="1700" dirty="0"/>
              <a:t>a través de mecanismos que garanticen su difusión y consulta pública.</a:t>
            </a:r>
          </a:p>
        </p:txBody>
      </p:sp>
      <p:sp>
        <p:nvSpPr>
          <p:cNvPr id="13" name="Rectángulo 12"/>
          <p:cNvSpPr/>
          <p:nvPr/>
        </p:nvSpPr>
        <p:spPr>
          <a:xfrm>
            <a:off x="4846444" y="5457283"/>
            <a:ext cx="2746918" cy="798551"/>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t>De conformidad con la LFTAIP y las leyes en la materia</a:t>
            </a:r>
          </a:p>
        </p:txBody>
      </p:sp>
      <p:pic>
        <p:nvPicPr>
          <p:cNvPr id="14" name="13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739" y="816647"/>
            <a:ext cx="1605461" cy="620263"/>
          </a:xfrm>
          <a:prstGeom prst="rect">
            <a:avLst/>
          </a:prstGeom>
          <a:noFill/>
          <a:ln>
            <a:noFill/>
          </a:ln>
        </p:spPr>
      </p:pic>
    </p:spTree>
    <p:extLst>
      <p:ext uri="{BB962C8B-B14F-4D97-AF65-F5344CB8AC3E}">
        <p14:creationId xmlns:p14="http://schemas.microsoft.com/office/powerpoint/2010/main" val="48714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9"/>
          <p:cNvSpPr/>
          <p:nvPr/>
        </p:nvSpPr>
        <p:spPr>
          <a:xfrm>
            <a:off x="1694003" y="215285"/>
            <a:ext cx="8803997" cy="1343829"/>
          </a:xfrm>
          <a:prstGeom prst="rect">
            <a:avLst/>
          </a:prstGeom>
        </p:spPr>
        <p:txBody>
          <a:bodyPr wrap="square">
            <a:spAutoFit/>
          </a:bodyPr>
          <a:lstStyle/>
          <a:p>
            <a:pPr defTabSz="810158">
              <a:lnSpc>
                <a:spcPct val="90000"/>
              </a:lnSpc>
              <a:spcBef>
                <a:spcPct val="0"/>
              </a:spcBef>
            </a:pPr>
            <a:r>
              <a:rPr lang="es-MX" sz="3012" dirty="0">
                <a:cs typeface="Arial" panose="020B0604020202020204" pitchFamily="34" charset="0"/>
              </a:rPr>
              <a:t>Marco en el que se realizan las propuestas </a:t>
            </a:r>
            <a:br>
              <a:rPr lang="es-MX" sz="3012" dirty="0">
                <a:cs typeface="Arial" panose="020B0604020202020204" pitchFamily="34" charset="0"/>
              </a:rPr>
            </a:br>
            <a:r>
              <a:rPr lang="es-MX" sz="3012" dirty="0">
                <a:cs typeface="Arial" panose="020B0604020202020204" pitchFamily="34" charset="0"/>
              </a:rPr>
              <a:t>para clarificar y ajustar los Lineamientos Técnicos Generales</a:t>
            </a:r>
            <a:endParaRPr lang="es-MX" sz="3012" dirty="0">
              <a:ea typeface="+mj-ea"/>
              <a:cs typeface="+mj-cs"/>
            </a:endParaRPr>
          </a:p>
        </p:txBody>
      </p:sp>
      <p:sp>
        <p:nvSpPr>
          <p:cNvPr id="6" name="Rectángulo 5"/>
          <p:cNvSpPr/>
          <p:nvPr/>
        </p:nvSpPr>
        <p:spPr>
          <a:xfrm>
            <a:off x="1775520" y="1700809"/>
            <a:ext cx="4107286" cy="3582519"/>
          </a:xfrm>
          <a:prstGeom prst="rect">
            <a:avLst/>
          </a:prstGeom>
        </p:spPr>
        <p:txBody>
          <a:bodyPr wrap="square">
            <a:spAutoFit/>
          </a:bodyPr>
          <a:lstStyle/>
          <a:p>
            <a:r>
              <a:rPr lang="es-MX" sz="2835" dirty="0"/>
              <a:t>Algunas propuestas de modificación se hicieron para que los Lineamientos Técnicos Generales tuvieran  </a:t>
            </a:r>
            <a:r>
              <a:rPr lang="es-MX" sz="2835" b="1" dirty="0"/>
              <a:t>concordancia</a:t>
            </a:r>
            <a:r>
              <a:rPr lang="es-MX" sz="2835" dirty="0"/>
              <a:t> con la creación o reforma de normativas generales, tales como:</a:t>
            </a:r>
            <a:endParaRPr lang="es-MX" sz="1418" i="1" dirty="0"/>
          </a:p>
        </p:txBody>
      </p:sp>
      <p:pic>
        <p:nvPicPr>
          <p:cNvPr id="7" name="Imagen 6">
            <a:extLst>
              <a:ext uri="{FF2B5EF4-FFF2-40B4-BE49-F238E27FC236}">
                <a16:creationId xmlns:a16="http://schemas.microsoft.com/office/drawing/2014/main" xmlns="" id="{222827BD-4DB4-439F-A16A-C40E413A6FB0}"/>
              </a:ext>
            </a:extLst>
          </p:cNvPr>
          <p:cNvPicPr>
            <a:picLocks noChangeAspect="1"/>
          </p:cNvPicPr>
          <p:nvPr/>
        </p:nvPicPr>
        <p:blipFill>
          <a:blip r:embed="rId3"/>
          <a:stretch>
            <a:fillRect/>
          </a:stretch>
        </p:blipFill>
        <p:spPr>
          <a:xfrm>
            <a:off x="6234153" y="4175225"/>
            <a:ext cx="1735875" cy="1896336"/>
          </a:xfrm>
          <a:prstGeom prst="rect">
            <a:avLst/>
          </a:prstGeom>
          <a:effectLst>
            <a:outerShdw blurRad="50800" dist="38100" dir="5400000" algn="t" rotWithShape="0">
              <a:prstClr val="black">
                <a:alpha val="40000"/>
              </a:prstClr>
            </a:outerShdw>
          </a:effectLst>
        </p:spPr>
      </p:pic>
      <p:sp>
        <p:nvSpPr>
          <p:cNvPr id="14" name="CuadroTexto 13">
            <a:extLst>
              <a:ext uri="{FF2B5EF4-FFF2-40B4-BE49-F238E27FC236}">
                <a16:creationId xmlns:a16="http://schemas.microsoft.com/office/drawing/2014/main" xmlns="" id="{0D6523A0-377F-4F18-85FB-031EB841C517}"/>
              </a:ext>
            </a:extLst>
          </p:cNvPr>
          <p:cNvSpPr txBox="1"/>
          <p:nvPr/>
        </p:nvSpPr>
        <p:spPr>
          <a:xfrm>
            <a:off x="3730304" y="5771371"/>
            <a:ext cx="3013769" cy="583237"/>
          </a:xfrm>
          <a:prstGeom prst="rect">
            <a:avLst/>
          </a:prstGeom>
          <a:noFill/>
        </p:spPr>
        <p:txBody>
          <a:bodyPr wrap="square">
            <a:spAutoFit/>
          </a:bodyPr>
          <a:lstStyle/>
          <a:p>
            <a:r>
              <a:rPr lang="es-MX" sz="1595" dirty="0"/>
              <a:t>Tratado entre México, Estados Unidos y Canadá (T-MEC)</a:t>
            </a:r>
          </a:p>
        </p:txBody>
      </p:sp>
      <p:pic>
        <p:nvPicPr>
          <p:cNvPr id="9" name="Imagen 8">
            <a:extLst>
              <a:ext uri="{FF2B5EF4-FFF2-40B4-BE49-F238E27FC236}">
                <a16:creationId xmlns:a16="http://schemas.microsoft.com/office/drawing/2014/main" xmlns="" id="{0A1532A7-D779-45E6-9BB2-B43FF2F3D241}"/>
              </a:ext>
            </a:extLst>
          </p:cNvPr>
          <p:cNvPicPr>
            <a:picLocks noChangeAspect="1"/>
          </p:cNvPicPr>
          <p:nvPr/>
        </p:nvPicPr>
        <p:blipFill rotWithShape="1">
          <a:blip r:embed="rId4"/>
          <a:srcRect l="12694" t="14940" r="17358" b="19430"/>
          <a:stretch/>
        </p:blipFill>
        <p:spPr>
          <a:xfrm>
            <a:off x="8271384" y="4267950"/>
            <a:ext cx="2110418" cy="1321291"/>
          </a:xfrm>
          <a:prstGeom prst="rect">
            <a:avLst/>
          </a:prstGeom>
          <a:effectLst>
            <a:outerShdw blurRad="50800" dist="38100" dir="5400000" algn="t" rotWithShape="0">
              <a:prstClr val="black">
                <a:alpha val="40000"/>
              </a:prstClr>
            </a:outerShdw>
          </a:effectLst>
        </p:spPr>
      </p:pic>
      <p:pic>
        <p:nvPicPr>
          <p:cNvPr id="2052" name="Picture 4" descr="Untitled">
            <a:extLst>
              <a:ext uri="{FF2B5EF4-FFF2-40B4-BE49-F238E27FC236}">
                <a16:creationId xmlns:a16="http://schemas.microsoft.com/office/drawing/2014/main" xmlns="" id="{4CDC5388-3855-4600-97AA-A8C4164909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5539" y="2025429"/>
            <a:ext cx="1345818" cy="1836481"/>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xmlns="" id="{43D5CE61-710C-42ED-AC05-DC037B030FCC}"/>
              </a:ext>
            </a:extLst>
          </p:cNvPr>
          <p:cNvPicPr>
            <a:picLocks noChangeAspect="1"/>
          </p:cNvPicPr>
          <p:nvPr/>
        </p:nvPicPr>
        <p:blipFill>
          <a:blip r:embed="rId6"/>
          <a:stretch>
            <a:fillRect/>
          </a:stretch>
        </p:blipFill>
        <p:spPr>
          <a:xfrm>
            <a:off x="6522306" y="2079265"/>
            <a:ext cx="1345818" cy="182696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475722273"/>
      </p:ext>
    </p:extLst>
  </p:cSld>
  <p:clrMapOvr>
    <a:masterClrMapping/>
  </p:clrMapOvr>
  <mc:AlternateContent xmlns:mc="http://schemas.openxmlformats.org/markup-compatibility/2006" xmlns:p14="http://schemas.microsoft.com/office/powerpoint/2010/main">
    <mc:Choice Requires="p14">
      <p:transition spd="slow" p14:dur="2000" advTm="18231"/>
    </mc:Choice>
    <mc:Fallback xmlns="">
      <p:transition spd="slow" advTm="1823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 xmlns:a16="http://schemas.microsoft.com/office/drawing/2014/main" id="{37D3F349-0CBA-4814-B960-2B868A78FF09}"/>
              </a:ext>
            </a:extLst>
          </p:cNvPr>
          <p:cNvSpPr/>
          <p:nvPr/>
        </p:nvSpPr>
        <p:spPr>
          <a:xfrm>
            <a:off x="0" y="906547"/>
            <a:ext cx="8702566" cy="1551797"/>
          </a:xfrm>
          <a:prstGeom prst="rect">
            <a:avLst/>
          </a:prstGeom>
          <a:solidFill>
            <a:srgbClr val="5B17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 xmlns:a16="http://schemas.microsoft.com/office/drawing/2014/main" id="{CB74EF50-2A8F-4089-8E97-82BF46397FA6}"/>
              </a:ext>
            </a:extLst>
          </p:cNvPr>
          <p:cNvSpPr txBox="1"/>
          <p:nvPr/>
        </p:nvSpPr>
        <p:spPr>
          <a:xfrm>
            <a:off x="402316" y="1395534"/>
            <a:ext cx="5602900" cy="523220"/>
          </a:xfrm>
          <a:prstGeom prst="rect">
            <a:avLst/>
          </a:prstGeom>
          <a:noFill/>
        </p:spPr>
        <p:txBody>
          <a:bodyPr wrap="square" rtlCol="0">
            <a:spAutoFit/>
          </a:bodyPr>
          <a:lstStyle/>
          <a:p>
            <a:r>
              <a:rPr lang="es-MX" sz="2800" b="1" dirty="0">
                <a:solidFill>
                  <a:schemeClr val="bg1"/>
                </a:solidFill>
                <a:latin typeface="Arial" panose="020B0604020202020204" pitchFamily="34" charset="0"/>
                <a:cs typeface="Arial" panose="020B0604020202020204" pitchFamily="34" charset="0"/>
              </a:rPr>
              <a:t>UNIDADES ADMINISTRATIVAS</a:t>
            </a:r>
          </a:p>
        </p:txBody>
      </p:sp>
      <p:pic>
        <p:nvPicPr>
          <p:cNvPr id="8" name="Picture 2" descr="Resultado de imagen para unidad administrati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1496" y="2977564"/>
            <a:ext cx="3594513" cy="213536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stretch>
            <a:fillRect/>
          </a:stretch>
        </p:blipFill>
        <p:spPr>
          <a:xfrm>
            <a:off x="7113181" y="3087265"/>
            <a:ext cx="2509063" cy="2025666"/>
          </a:xfrm>
          <a:prstGeom prst="rect">
            <a:avLst/>
          </a:prstGeom>
        </p:spPr>
      </p:pic>
    </p:spTree>
    <p:extLst>
      <p:ext uri="{BB962C8B-B14F-4D97-AF65-F5344CB8AC3E}">
        <p14:creationId xmlns:p14="http://schemas.microsoft.com/office/powerpoint/2010/main" val="3711515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515717" y="630918"/>
            <a:ext cx="3136902" cy="646331"/>
          </a:xfrm>
          <a:prstGeom prst="rect">
            <a:avLst/>
          </a:prstGeom>
          <a:noFill/>
        </p:spPr>
        <p:txBody>
          <a:bodyPr wrap="square" lIns="91440" tIns="45720" rIns="91440" bIns="45720">
            <a:spAutoFit/>
          </a:bodyPr>
          <a:lstStyle/>
          <a:p>
            <a:pPr algn="ctr"/>
            <a:r>
              <a:rPr lang="es-ES" sz="3600" b="1" cap="none" spc="0" dirty="0">
                <a:ln w="0"/>
                <a:solidFill>
                  <a:schemeClr val="tx1"/>
                </a:solidFill>
                <a:latin typeface="Arial" panose="020B0604020202020204" pitchFamily="34" charset="0"/>
                <a:cs typeface="Arial" panose="020B0604020202020204" pitchFamily="34" charset="0"/>
              </a:rPr>
              <a:t>DEFINICIÓN</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5717" y="3420296"/>
            <a:ext cx="3248239" cy="2417740"/>
          </a:xfrm>
          <a:prstGeom prst="rect">
            <a:avLst/>
          </a:prstGeom>
        </p:spPr>
      </p:pic>
      <p:sp>
        <p:nvSpPr>
          <p:cNvPr id="5" name="CuadroTexto 4"/>
          <p:cNvSpPr txBox="1"/>
          <p:nvPr/>
        </p:nvSpPr>
        <p:spPr>
          <a:xfrm>
            <a:off x="914978" y="1656925"/>
            <a:ext cx="10338380" cy="1569660"/>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Son las instancias responsables de generar, obtener, adquirir, transformar o poseer la información del sujeto obligado y son también responsables de salvaguardar aquélla considerada como clasificada por actualizarse alguna causal de reserva o por contener datos personales. </a:t>
            </a:r>
            <a:endParaRPr lang="es-MX" dirty="0">
              <a:latin typeface="Arial" panose="020B0604020202020204" pitchFamily="34" charset="0"/>
              <a:cs typeface="Arial" panose="020B0604020202020204" pitchFamily="34" charset="0"/>
            </a:endParaRPr>
          </a:p>
        </p:txBody>
      </p:sp>
      <p:sp>
        <p:nvSpPr>
          <p:cNvPr id="6" name="Rectángulo 5"/>
          <p:cNvSpPr/>
          <p:nvPr/>
        </p:nvSpPr>
        <p:spPr>
          <a:xfrm>
            <a:off x="8619609" y="6031748"/>
            <a:ext cx="3403432" cy="369332"/>
          </a:xfrm>
          <a:prstGeom prst="rect">
            <a:avLst/>
          </a:prstGeom>
        </p:spPr>
        <p:txBody>
          <a:bodyPr wrap="none">
            <a:spAutoFit/>
          </a:bodyPr>
          <a:lstStyle/>
          <a:p>
            <a:pPr algn="ctr"/>
            <a:r>
              <a:rPr lang="es-MX" b="1" dirty="0">
                <a:solidFill>
                  <a:srgbClr val="5A1672"/>
                </a:solidFill>
                <a:latin typeface="Arial" panose="020B0604020202020204" pitchFamily="34" charset="0"/>
                <a:cs typeface="Arial" panose="020B0604020202020204" pitchFamily="34" charset="0"/>
              </a:rPr>
              <a:t>COMITÉ DE TRANSPARECIA</a:t>
            </a:r>
          </a:p>
        </p:txBody>
      </p:sp>
    </p:spTree>
    <p:extLst>
      <p:ext uri="{BB962C8B-B14F-4D97-AF65-F5344CB8AC3E}">
        <p14:creationId xmlns:p14="http://schemas.microsoft.com/office/powerpoint/2010/main" val="96273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B3CEA278-5135-4818-BBA2-701654B39567}"/>
              </a:ext>
            </a:extLst>
          </p:cNvPr>
          <p:cNvSpPr txBox="1"/>
          <p:nvPr/>
        </p:nvSpPr>
        <p:spPr>
          <a:xfrm>
            <a:off x="1067625" y="1965855"/>
            <a:ext cx="10439400" cy="1574277"/>
          </a:xfrm>
          <a:prstGeom prst="rect">
            <a:avLst/>
          </a:prstGeom>
          <a:noFill/>
        </p:spPr>
        <p:txBody>
          <a:bodyPr wrap="square">
            <a:spAutoFit/>
          </a:bodyPr>
          <a:lstStyle/>
          <a:p>
            <a:pPr marL="0" lvl="1" algn="ctr">
              <a:lnSpc>
                <a:spcPts val="6000"/>
              </a:lnSpc>
            </a:pPr>
            <a:r>
              <a:rPr lang="es-MX" sz="4000" b="1" dirty="0" smtClean="0"/>
              <a:t>Obligaciones de Transparencia comunes y específicas</a:t>
            </a:r>
            <a:endParaRPr lang="es-MX" sz="4000" b="1" dirty="0"/>
          </a:p>
        </p:txBody>
      </p:sp>
    </p:spTree>
    <p:extLst>
      <p:ext uri="{BB962C8B-B14F-4D97-AF65-F5344CB8AC3E}">
        <p14:creationId xmlns:p14="http://schemas.microsoft.com/office/powerpoint/2010/main" val="2410009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p:cNvSpPr/>
          <p:nvPr/>
        </p:nvSpPr>
        <p:spPr>
          <a:xfrm>
            <a:off x="2704778" y="2108381"/>
            <a:ext cx="950840" cy="642942"/>
          </a:xfrm>
          <a:prstGeom prst="ellipse">
            <a:avLst/>
          </a:prstGeom>
          <a:solidFill>
            <a:srgbClr val="F0D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Elipse 2"/>
          <p:cNvSpPr/>
          <p:nvPr/>
        </p:nvSpPr>
        <p:spPr>
          <a:xfrm>
            <a:off x="2761157" y="1060105"/>
            <a:ext cx="855660" cy="588787"/>
          </a:xfrm>
          <a:prstGeom prst="ellipse">
            <a:avLst/>
          </a:prstGeom>
          <a:solidFill>
            <a:srgbClr val="F0D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2" descr="http://www.investstockholm.com/globalassets/images/infographics/infographic_04_figures_7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0536" y="2276658"/>
            <a:ext cx="624884" cy="624884"/>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984578" y="1905509"/>
            <a:ext cx="1182924"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Artículo</a:t>
            </a:r>
          </a:p>
        </p:txBody>
      </p:sp>
      <p:sp>
        <p:nvSpPr>
          <p:cNvPr id="9" name="Rectángulo 8"/>
          <p:cNvSpPr/>
          <p:nvPr/>
        </p:nvSpPr>
        <p:spPr>
          <a:xfrm>
            <a:off x="1963217" y="2172496"/>
            <a:ext cx="904218"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establece </a:t>
            </a:r>
          </a:p>
        </p:txBody>
      </p:sp>
      <p:sp>
        <p:nvSpPr>
          <p:cNvPr id="10" name="Rectángulo 9"/>
          <p:cNvSpPr/>
          <p:nvPr/>
        </p:nvSpPr>
        <p:spPr>
          <a:xfrm>
            <a:off x="2715356" y="1090433"/>
            <a:ext cx="884936" cy="4924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600" b="1"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Arial" panose="020B0604020202020204" pitchFamily="34" charset="0"/>
                <a:ea typeface="+mn-ea"/>
                <a:cs typeface="Arial" panose="020B0604020202020204" pitchFamily="34" charset="0"/>
              </a:rPr>
              <a:t>48 </a:t>
            </a:r>
          </a:p>
        </p:txBody>
      </p:sp>
      <p:sp>
        <p:nvSpPr>
          <p:cNvPr id="11" name="Rectángulo 10"/>
          <p:cNvSpPr/>
          <p:nvPr/>
        </p:nvSpPr>
        <p:spPr>
          <a:xfrm>
            <a:off x="4192034" y="1020147"/>
            <a:ext cx="3646867" cy="707886"/>
          </a:xfrm>
          <a:prstGeom prst="rect">
            <a:avLst/>
          </a:prstGeom>
          <a:solidFill>
            <a:schemeClr val="accent2">
              <a:lumMod val="20000"/>
              <a:lumOff val="80000"/>
            </a:schemeClr>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OBLIGACIONES COMUNES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2" name="Rectángulo 11"/>
          <p:cNvSpPr/>
          <p:nvPr/>
        </p:nvSpPr>
        <p:spPr>
          <a:xfrm>
            <a:off x="4578893" y="1327494"/>
            <a:ext cx="2732101"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alibri" panose="020F0502020204030204"/>
                <a:ea typeface="+mn-ea"/>
                <a:cs typeface="+mn-cs"/>
              </a:rPr>
              <a:t>Para </a:t>
            </a:r>
            <a:r>
              <a:rPr kumimoji="0" lang="es-MX" sz="1400" b="1" i="0" u="none" strike="noStrike" kern="1200" cap="none" spc="0" normalizeH="0" baseline="0" noProof="0" dirty="0">
                <a:ln>
                  <a:noFill/>
                </a:ln>
                <a:solidFill>
                  <a:prstClr val="black"/>
                </a:solidFill>
                <a:effectLst/>
                <a:uLnTx/>
                <a:uFillTx/>
                <a:latin typeface="Calibri" panose="020F0502020204030204"/>
                <a:ea typeface="+mn-ea"/>
                <a:cs typeface="+mn-cs"/>
              </a:rPr>
              <a:t>todos</a:t>
            </a:r>
            <a:r>
              <a:rPr kumimoji="0" lang="es-MX" sz="1400" b="0" i="0" u="none" strike="noStrike" kern="1200" cap="none" spc="0" normalizeH="0" baseline="0" noProof="0" dirty="0">
                <a:ln>
                  <a:noFill/>
                </a:ln>
                <a:solidFill>
                  <a:prstClr val="black"/>
                </a:solidFill>
                <a:effectLst/>
                <a:uLnTx/>
                <a:uFillTx/>
                <a:latin typeface="Calibri" panose="020F0502020204030204"/>
                <a:ea typeface="+mn-ea"/>
                <a:cs typeface="+mn-cs"/>
              </a:rPr>
              <a:t> los sujetos obligados.</a:t>
            </a:r>
          </a:p>
        </p:txBody>
      </p:sp>
      <p:sp>
        <p:nvSpPr>
          <p:cNvPr id="13" name="Rectángulo 12"/>
          <p:cNvSpPr/>
          <p:nvPr/>
        </p:nvSpPr>
        <p:spPr>
          <a:xfrm>
            <a:off x="900529" y="926407"/>
            <a:ext cx="1474058"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Arial" panose="020B0604020202020204" pitchFamily="34" charset="0"/>
                <a:ea typeface="+mn-ea"/>
                <a:cs typeface="Arial" panose="020B0604020202020204" pitchFamily="34" charset="0"/>
              </a:rPr>
              <a:t>LGTAIP</a:t>
            </a:r>
          </a:p>
        </p:txBody>
      </p:sp>
      <p:pic>
        <p:nvPicPr>
          <p:cNvPr id="14" name="Picture 4" descr="http://freeiconbox.com/icon/256/3668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1304699" y="1465576"/>
            <a:ext cx="542683" cy="54268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freeiconbox.com/icon/256/3668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180111" y="1779168"/>
            <a:ext cx="542683" cy="542683"/>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15"/>
          <p:cNvSpPr/>
          <p:nvPr/>
        </p:nvSpPr>
        <p:spPr>
          <a:xfrm>
            <a:off x="2770265" y="2157784"/>
            <a:ext cx="806107"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600" b="1"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Arial" panose="020B0604020202020204" pitchFamily="34" charset="0"/>
                <a:ea typeface="+mn-ea"/>
                <a:cs typeface="Arial" panose="020B0604020202020204" pitchFamily="34" charset="0"/>
              </a:rPr>
              <a:t>122 </a:t>
            </a:r>
          </a:p>
        </p:txBody>
      </p:sp>
      <p:sp>
        <p:nvSpPr>
          <p:cNvPr id="17" name="Rectángulo 16"/>
          <p:cNvSpPr/>
          <p:nvPr/>
        </p:nvSpPr>
        <p:spPr>
          <a:xfrm>
            <a:off x="4211440" y="2128340"/>
            <a:ext cx="3430209" cy="707886"/>
          </a:xfrm>
          <a:prstGeom prst="rect">
            <a:avLst/>
          </a:prstGeom>
          <a:solidFill>
            <a:schemeClr val="accent2">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Calibri" panose="020F0502020204030204"/>
                <a:ea typeface="+mn-ea"/>
                <a:cs typeface="+mn-cs"/>
              </a:rPr>
              <a:t>OBLIGACIONES ESPECÍFICAS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ángulo 17"/>
          <p:cNvSpPr/>
          <p:nvPr/>
        </p:nvSpPr>
        <p:spPr>
          <a:xfrm>
            <a:off x="3989176" y="2446347"/>
            <a:ext cx="3917081"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alibri" panose="020F0502020204030204"/>
                <a:ea typeface="+mn-ea"/>
                <a:cs typeface="+mn-cs"/>
              </a:rPr>
              <a:t>Para </a:t>
            </a:r>
            <a:r>
              <a:rPr kumimoji="0" lang="es-MX" sz="1400" b="1" i="0" u="none" strike="noStrike" kern="1200" cap="none" spc="0" normalizeH="0" baseline="0" noProof="0" dirty="0">
                <a:ln>
                  <a:noFill/>
                </a:ln>
                <a:solidFill>
                  <a:prstClr val="black"/>
                </a:solidFill>
                <a:effectLst/>
                <a:uLnTx/>
                <a:uFillTx/>
                <a:latin typeface="Calibri" panose="020F0502020204030204"/>
                <a:ea typeface="+mn-ea"/>
                <a:cs typeface="+mn-cs"/>
              </a:rPr>
              <a:t>algunos</a:t>
            </a:r>
            <a:r>
              <a:rPr kumimoji="0" lang="es-MX" sz="1400" b="0" i="0" u="none" strike="noStrike" kern="1200" cap="none" spc="0" normalizeH="0" baseline="0" noProof="0" dirty="0">
                <a:ln>
                  <a:noFill/>
                </a:ln>
                <a:solidFill>
                  <a:prstClr val="black"/>
                </a:solidFill>
                <a:effectLst/>
                <a:uLnTx/>
                <a:uFillTx/>
                <a:latin typeface="Calibri" panose="020F0502020204030204"/>
                <a:ea typeface="+mn-ea"/>
                <a:cs typeface="+mn-cs"/>
              </a:rPr>
              <a:t> sujetos obligados.</a:t>
            </a:r>
          </a:p>
        </p:txBody>
      </p:sp>
      <p:pic>
        <p:nvPicPr>
          <p:cNvPr id="19" name="Picture 4" descr="http://freeiconbox.com/icon/256/3668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672095" y="1105674"/>
            <a:ext cx="542683" cy="54268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freeiconbox.com/icon/256/3668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668757" y="2172470"/>
            <a:ext cx="542683" cy="542683"/>
          </a:xfrm>
          <a:prstGeom prst="rect">
            <a:avLst/>
          </a:prstGeom>
          <a:noFill/>
          <a:extLst>
            <a:ext uri="{909E8E84-426E-40DD-AFC4-6F175D3DCCD1}">
              <a14:hiddenFill xmlns:a14="http://schemas.microsoft.com/office/drawing/2010/main">
                <a:solidFill>
                  <a:srgbClr val="FFFFFF"/>
                </a:solidFill>
              </a14:hiddenFill>
            </a:ext>
          </a:extLst>
        </p:spPr>
      </p:pic>
      <p:pic>
        <p:nvPicPr>
          <p:cNvPr id="21" name="23 Imagen"/>
          <p:cNvPicPr>
            <a:picLocks noChangeAspect="1"/>
          </p:cNvPicPr>
          <p:nvPr/>
        </p:nvPicPr>
        <p:blipFill rotWithShape="1">
          <a:blip r:embed="rId4" cstate="print">
            <a:extLst>
              <a:ext uri="{28A0092B-C50C-407E-A947-70E740481C1C}">
                <a14:useLocalDpi xmlns:a14="http://schemas.microsoft.com/office/drawing/2010/main" val="0"/>
              </a:ext>
            </a:extLst>
          </a:blip>
          <a:srcRect b="24002"/>
          <a:stretch/>
        </p:blipFill>
        <p:spPr>
          <a:xfrm>
            <a:off x="6850213" y="3994274"/>
            <a:ext cx="950840" cy="1044133"/>
          </a:xfrm>
          <a:prstGeom prst="rect">
            <a:avLst/>
          </a:prstGeom>
        </p:spPr>
      </p:pic>
      <p:grpSp>
        <p:nvGrpSpPr>
          <p:cNvPr id="22" name="6 Grupo"/>
          <p:cNvGrpSpPr/>
          <p:nvPr/>
        </p:nvGrpSpPr>
        <p:grpSpPr>
          <a:xfrm>
            <a:off x="5024094" y="3953629"/>
            <a:ext cx="1141007" cy="785817"/>
            <a:chOff x="321013" y="1467586"/>
            <a:chExt cx="2833679" cy="2815413"/>
          </a:xfrm>
        </p:grpSpPr>
        <p:pic>
          <p:nvPicPr>
            <p:cNvPr id="23" name="20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781" y="1467586"/>
              <a:ext cx="2360648" cy="1236530"/>
            </a:xfrm>
            <a:prstGeom prst="rect">
              <a:avLst/>
            </a:prstGeom>
          </p:spPr>
        </p:pic>
        <p:pic>
          <p:nvPicPr>
            <p:cNvPr id="24" name="21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1013" y="2684329"/>
              <a:ext cx="1598670" cy="1598670"/>
            </a:xfrm>
            <a:prstGeom prst="rect">
              <a:avLst/>
            </a:prstGeom>
          </p:spPr>
        </p:pic>
        <p:pic>
          <p:nvPicPr>
            <p:cNvPr id="25" name="22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02819" y="2831126"/>
              <a:ext cx="1451873" cy="1451873"/>
            </a:xfrm>
            <a:prstGeom prst="rect">
              <a:avLst/>
            </a:prstGeom>
          </p:spPr>
        </p:pic>
      </p:grpSp>
      <p:grpSp>
        <p:nvGrpSpPr>
          <p:cNvPr id="26" name="8 Grupo"/>
          <p:cNvGrpSpPr/>
          <p:nvPr/>
        </p:nvGrpSpPr>
        <p:grpSpPr>
          <a:xfrm>
            <a:off x="8583817" y="3579985"/>
            <a:ext cx="950840" cy="1143008"/>
            <a:chOff x="6401882" y="501078"/>
            <a:chExt cx="2391641" cy="3658116"/>
          </a:xfrm>
        </p:grpSpPr>
        <p:pic>
          <p:nvPicPr>
            <p:cNvPr id="27" name="28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02182" y="3111444"/>
              <a:ext cx="2095500" cy="1047750"/>
            </a:xfrm>
            <a:prstGeom prst="rect">
              <a:avLst/>
            </a:prstGeom>
          </p:spPr>
        </p:pic>
        <p:pic>
          <p:nvPicPr>
            <p:cNvPr id="28" name="29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02182" y="2185788"/>
              <a:ext cx="2095500" cy="1047750"/>
            </a:xfrm>
            <a:prstGeom prst="rect">
              <a:avLst/>
            </a:prstGeom>
          </p:spPr>
        </p:pic>
        <p:pic>
          <p:nvPicPr>
            <p:cNvPr id="29" name="31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01882" y="501078"/>
              <a:ext cx="2391641" cy="2391641"/>
            </a:xfrm>
            <a:prstGeom prst="rect">
              <a:avLst/>
            </a:prstGeom>
          </p:spPr>
        </p:pic>
      </p:grpSp>
      <p:pic>
        <p:nvPicPr>
          <p:cNvPr id="30" name="30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51938" y="3705683"/>
            <a:ext cx="1246216" cy="703509"/>
          </a:xfrm>
          <a:prstGeom prst="rect">
            <a:avLst/>
          </a:prstGeom>
        </p:spPr>
      </p:pic>
      <p:sp>
        <p:nvSpPr>
          <p:cNvPr id="31" name="15 Rectángulo redondeado"/>
          <p:cNvSpPr/>
          <p:nvPr/>
        </p:nvSpPr>
        <p:spPr>
          <a:xfrm>
            <a:off x="4777924" y="4940857"/>
            <a:ext cx="1567157" cy="428770"/>
          </a:xfrm>
          <a:prstGeom prst="roundRect">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16 Rectángulo"/>
          <p:cNvSpPr/>
          <p:nvPr/>
        </p:nvSpPr>
        <p:spPr>
          <a:xfrm>
            <a:off x="4835716" y="4989861"/>
            <a:ext cx="1451571" cy="350865"/>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120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Sindicatos</a:t>
            </a:r>
          </a:p>
        </p:txBody>
      </p:sp>
      <p:sp>
        <p:nvSpPr>
          <p:cNvPr id="33" name="15 Rectángulo redondeado"/>
          <p:cNvSpPr/>
          <p:nvPr/>
        </p:nvSpPr>
        <p:spPr>
          <a:xfrm>
            <a:off x="6489784" y="5312208"/>
            <a:ext cx="1631583" cy="428770"/>
          </a:xfrm>
          <a:prstGeom prst="roundRect">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16 Rectángulo"/>
          <p:cNvSpPr/>
          <p:nvPr/>
        </p:nvSpPr>
        <p:spPr>
          <a:xfrm>
            <a:off x="6496715" y="5369627"/>
            <a:ext cx="1557840" cy="313932"/>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1200"/>
              </a:spcAft>
              <a:buClrTx/>
              <a:buSzTx/>
              <a:buFontTx/>
              <a:buNone/>
              <a:tabLst/>
              <a:defRPr/>
            </a:pPr>
            <a:r>
              <a:rPr kumimoji="0" lang="es-MX"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Partidos Políticos</a:t>
            </a:r>
          </a:p>
        </p:txBody>
      </p:sp>
      <p:sp>
        <p:nvSpPr>
          <p:cNvPr id="35" name="15 Rectángulo redondeado"/>
          <p:cNvSpPr/>
          <p:nvPr/>
        </p:nvSpPr>
        <p:spPr>
          <a:xfrm>
            <a:off x="8279573" y="4808069"/>
            <a:ext cx="1521344" cy="461645"/>
          </a:xfrm>
          <a:prstGeom prst="roundRect">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15 Rectángulo redondeado"/>
          <p:cNvSpPr/>
          <p:nvPr/>
        </p:nvSpPr>
        <p:spPr>
          <a:xfrm>
            <a:off x="10021999" y="4722549"/>
            <a:ext cx="1728607" cy="984947"/>
          </a:xfrm>
          <a:prstGeom prst="roundRect">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1200"/>
              </a:spcAft>
              <a:buClrTx/>
              <a:buSzTx/>
              <a:buFontTx/>
              <a:buNone/>
              <a:tabLst/>
              <a:defRPr/>
            </a:pPr>
            <a:r>
              <a:rPr kumimoji="0" lang="es-MX"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Personas físicas/morales que reciban/ejerzan  recursos públicos</a:t>
            </a:r>
          </a:p>
        </p:txBody>
      </p:sp>
      <p:sp>
        <p:nvSpPr>
          <p:cNvPr id="37" name="16 Rectángulo"/>
          <p:cNvSpPr/>
          <p:nvPr/>
        </p:nvSpPr>
        <p:spPr>
          <a:xfrm>
            <a:off x="8163804" y="4774786"/>
            <a:ext cx="1773322" cy="535531"/>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1200"/>
              </a:spcAft>
              <a:buClrTx/>
              <a:buSzTx/>
              <a:buFontTx/>
              <a:buNone/>
              <a:tabLst/>
              <a:defRPr/>
            </a:pPr>
            <a:r>
              <a:rPr kumimoji="0" lang="es-MX"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Fideicomisos y </a:t>
            </a:r>
            <a:br>
              <a:rPr kumimoji="0" lang="es-MX"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s-MX"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Fondos Públicos</a:t>
            </a:r>
          </a:p>
        </p:txBody>
      </p:sp>
      <p:pic>
        <p:nvPicPr>
          <p:cNvPr id="40" name="Picture 6" descr="http://cdn.onlinewebfonts.com/svg/download_310200.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74008" y="1493183"/>
            <a:ext cx="760671" cy="760671"/>
          </a:xfrm>
          <a:prstGeom prst="rect">
            <a:avLst/>
          </a:prstGeom>
          <a:noFill/>
          <a:extLst>
            <a:ext uri="{909E8E84-426E-40DD-AFC4-6F175D3DCCD1}">
              <a14:hiddenFill xmlns:a14="http://schemas.microsoft.com/office/drawing/2010/main">
                <a:solidFill>
                  <a:srgbClr val="FFFFFF"/>
                </a:solidFill>
              </a14:hiddenFill>
            </a:ext>
          </a:extLst>
        </p:spPr>
      </p:pic>
      <p:sp>
        <p:nvSpPr>
          <p:cNvPr id="42" name="15 Rectángulo redondeado"/>
          <p:cNvSpPr/>
          <p:nvPr/>
        </p:nvSpPr>
        <p:spPr>
          <a:xfrm>
            <a:off x="1031561" y="4417557"/>
            <a:ext cx="1471433" cy="353961"/>
          </a:xfrm>
          <a:prstGeom prst="roundRect">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5" name="15 Rectángulo redondeado"/>
          <p:cNvSpPr/>
          <p:nvPr/>
        </p:nvSpPr>
        <p:spPr>
          <a:xfrm>
            <a:off x="924411" y="6094918"/>
            <a:ext cx="1471433" cy="353961"/>
          </a:xfrm>
          <a:prstGeom prst="roundRect">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Elipse 45"/>
          <p:cNvSpPr/>
          <p:nvPr/>
        </p:nvSpPr>
        <p:spPr>
          <a:xfrm>
            <a:off x="3141278" y="5062776"/>
            <a:ext cx="1005349" cy="760019"/>
          </a:xfrm>
          <a:prstGeom prst="ellipse">
            <a:avLst/>
          </a:prstGeom>
          <a:blipFill rotWithShape="1">
            <a:blip r:embed="rId13"/>
            <a:stretch>
              <a:fillRect/>
            </a:stretch>
          </a:blipFill>
        </p:spPr>
        <p:style>
          <a:lnRef idx="3">
            <a:schemeClr val="lt1">
              <a:hueOff val="0"/>
              <a:satOff val="0"/>
              <a:lumOff val="0"/>
              <a:alphaOff val="0"/>
            </a:schemeClr>
          </a:lnRef>
          <a:fillRef idx="1">
            <a:scrgbClr r="0" g="0" b="0"/>
          </a:fillRef>
          <a:effectRef idx="1">
            <a:schemeClr val="accent4">
              <a:tint val="50000"/>
              <a:hueOff val="-7302400"/>
              <a:satOff val="34053"/>
              <a:lumOff val="-45"/>
              <a:alphaOff val="0"/>
            </a:schemeClr>
          </a:effectRef>
          <a:fontRef idx="minor">
            <a:schemeClr val="lt1">
              <a:hueOff val="0"/>
              <a:satOff val="0"/>
              <a:lumOff val="0"/>
              <a:alphaOff val="0"/>
            </a:schemeClr>
          </a:fontRef>
        </p:style>
      </p:sp>
      <p:sp>
        <p:nvSpPr>
          <p:cNvPr id="47" name="15 Rectángulo redondeado"/>
          <p:cNvSpPr/>
          <p:nvPr/>
        </p:nvSpPr>
        <p:spPr>
          <a:xfrm>
            <a:off x="2919901" y="5981338"/>
            <a:ext cx="1471433" cy="450002"/>
          </a:xfrm>
          <a:prstGeom prst="roundRect">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15 Rectángulo redondeado"/>
          <p:cNvSpPr/>
          <p:nvPr/>
        </p:nvSpPr>
        <p:spPr>
          <a:xfrm>
            <a:off x="2908238" y="4418862"/>
            <a:ext cx="1471433" cy="353961"/>
          </a:xfrm>
          <a:prstGeom prst="roundRect">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49" name="Conector recto 48"/>
          <p:cNvCxnSpPr/>
          <p:nvPr/>
        </p:nvCxnSpPr>
        <p:spPr>
          <a:xfrm>
            <a:off x="1091811" y="3236501"/>
            <a:ext cx="10170048" cy="20712"/>
          </a:xfrm>
          <a:prstGeom prst="line">
            <a:avLst/>
          </a:prstGeom>
          <a:ln w="12700">
            <a:solidFill>
              <a:srgbClr val="5B1773"/>
            </a:solidFill>
          </a:ln>
        </p:spPr>
        <p:style>
          <a:lnRef idx="1">
            <a:schemeClr val="accent1"/>
          </a:lnRef>
          <a:fillRef idx="0">
            <a:schemeClr val="accent1"/>
          </a:fillRef>
          <a:effectRef idx="0">
            <a:schemeClr val="accent1"/>
          </a:effectRef>
          <a:fontRef idx="minor">
            <a:schemeClr val="tx1"/>
          </a:fontRef>
        </p:style>
      </p:cxnSp>
      <p:sp>
        <p:nvSpPr>
          <p:cNvPr id="50" name="16 Rectángulo"/>
          <p:cNvSpPr/>
          <p:nvPr/>
        </p:nvSpPr>
        <p:spPr>
          <a:xfrm>
            <a:off x="978189" y="4417557"/>
            <a:ext cx="1555461" cy="350865"/>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120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Ejecutivo</a:t>
            </a:r>
          </a:p>
        </p:txBody>
      </p:sp>
      <p:sp>
        <p:nvSpPr>
          <p:cNvPr id="51" name="16 Rectángulo"/>
          <p:cNvSpPr/>
          <p:nvPr/>
        </p:nvSpPr>
        <p:spPr>
          <a:xfrm>
            <a:off x="3000708" y="4434908"/>
            <a:ext cx="1258211" cy="332207"/>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120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Legislativ</a:t>
            </a:r>
            <a:r>
              <a:rPr kumimoji="0" lang="es-MX" sz="1400" b="1" i="0" u="none" strike="noStrike" kern="1200" cap="none" spc="0" normalizeH="0" baseline="0" noProof="0" dirty="0">
                <a:ln>
                  <a:noFill/>
                </a:ln>
                <a:solidFill>
                  <a:prstClr val="white"/>
                </a:solidFill>
                <a:effectLst/>
                <a:uLnTx/>
                <a:uFillTx/>
                <a:latin typeface="Calibri" panose="020F0502020204030204"/>
                <a:ea typeface="+mn-ea"/>
                <a:cs typeface="+mn-cs"/>
              </a:rPr>
              <a:t>o</a:t>
            </a:r>
          </a:p>
        </p:txBody>
      </p:sp>
      <p:sp>
        <p:nvSpPr>
          <p:cNvPr id="52" name="16 Rectángulo"/>
          <p:cNvSpPr/>
          <p:nvPr/>
        </p:nvSpPr>
        <p:spPr>
          <a:xfrm>
            <a:off x="589951" y="6104263"/>
            <a:ext cx="2114827" cy="327077"/>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120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Judicial</a:t>
            </a:r>
          </a:p>
        </p:txBody>
      </p:sp>
      <p:sp>
        <p:nvSpPr>
          <p:cNvPr id="53" name="16 Rectángulo"/>
          <p:cNvSpPr/>
          <p:nvPr/>
        </p:nvSpPr>
        <p:spPr>
          <a:xfrm>
            <a:off x="3043948" y="5938573"/>
            <a:ext cx="1242046" cy="535531"/>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1200"/>
              </a:spcAft>
              <a:buClrTx/>
              <a:buSzTx/>
              <a:buFontTx/>
              <a:buNone/>
              <a:tabLst/>
              <a:defRPr/>
            </a:pPr>
            <a:r>
              <a:rPr kumimoji="0" lang="es-MX"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Órganos </a:t>
            </a:r>
            <a:br>
              <a:rPr kumimoji="0" lang="es-MX"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s-MX"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Autónomos</a:t>
            </a:r>
          </a:p>
        </p:txBody>
      </p:sp>
      <p:sp>
        <p:nvSpPr>
          <p:cNvPr id="54" name="Rectángulo 53"/>
          <p:cNvSpPr/>
          <p:nvPr/>
        </p:nvSpPr>
        <p:spPr>
          <a:xfrm>
            <a:off x="8906832" y="1105674"/>
            <a:ext cx="2285015" cy="1569660"/>
          </a:xfrm>
          <a:prstGeom prst="rect">
            <a:avLst/>
          </a:prstGeom>
          <a:solidFill>
            <a:schemeClr val="accent3">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a:t>
            </a:r>
            <a:r>
              <a:rPr kumimoji="0" lang="es-MX"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General y </a:t>
            </a:r>
            <a:r>
              <a:rPr kumimoji="0" lang="es-MX"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las Leyes locales también adicionan nuevas obligaciones de trasparencia a las ya consideradas.</a:t>
            </a: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5" name="Picture 10" descr="https://cdn4.iconfinder.com/data/icons/alphabet-3/500/Alert_exclamation_exclamation_mark_mark-256.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7437" y="2938600"/>
            <a:ext cx="493970" cy="493970"/>
          </a:xfrm>
          <a:prstGeom prst="rect">
            <a:avLst/>
          </a:prstGeom>
          <a:noFill/>
          <a:extLst>
            <a:ext uri="{909E8E84-426E-40DD-AFC4-6F175D3DCCD1}">
              <a14:hiddenFill xmlns:a14="http://schemas.microsoft.com/office/drawing/2010/main">
                <a:solidFill>
                  <a:srgbClr val="FFFFFF"/>
                </a:solidFill>
              </a14:hiddenFill>
            </a:ext>
          </a:extLst>
        </p:spPr>
      </p:pic>
      <p:sp>
        <p:nvSpPr>
          <p:cNvPr id="57" name="3 Título"/>
          <p:cNvSpPr txBox="1">
            <a:spLocks/>
          </p:cNvSpPr>
          <p:nvPr/>
        </p:nvSpPr>
        <p:spPr>
          <a:xfrm>
            <a:off x="2624827" y="181018"/>
            <a:ext cx="6603434" cy="81442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s-MX" sz="2400" b="1" i="0" u="none" strike="noStrike" kern="1200" cap="none" spc="0" normalizeH="0" baseline="0" noProof="0" dirty="0">
                <a:ln>
                  <a:noFill/>
                </a:ln>
                <a:solidFill>
                  <a:srgbClr val="5A1773"/>
                </a:solidFill>
                <a:effectLst/>
                <a:uLnTx/>
                <a:uFillTx/>
                <a:latin typeface="Arial" panose="020B0604020202020204" pitchFamily="34" charset="0"/>
                <a:ea typeface="+mj-ea"/>
                <a:cs typeface="Arial" panose="020B0604020202020204" pitchFamily="34" charset="0"/>
              </a:rPr>
              <a:t>Sistema Nacional de Transparencia</a:t>
            </a:r>
          </a:p>
        </p:txBody>
      </p:sp>
      <p:sp>
        <p:nvSpPr>
          <p:cNvPr id="4" name="Elipse 3"/>
          <p:cNvSpPr/>
          <p:nvPr/>
        </p:nvSpPr>
        <p:spPr>
          <a:xfrm>
            <a:off x="7148513" y="4395615"/>
            <a:ext cx="328612" cy="3269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p:cNvPicPr>
            <a:picLocks noChangeAspect="1"/>
          </p:cNvPicPr>
          <p:nvPr/>
        </p:nvPicPr>
        <p:blipFill>
          <a:blip r:embed="rId15"/>
          <a:stretch>
            <a:fillRect/>
          </a:stretch>
        </p:blipFill>
        <p:spPr>
          <a:xfrm>
            <a:off x="1009319" y="3465050"/>
            <a:ext cx="1515916" cy="889889"/>
          </a:xfrm>
          <a:prstGeom prst="rect">
            <a:avLst/>
          </a:prstGeom>
        </p:spPr>
      </p:pic>
      <p:pic>
        <p:nvPicPr>
          <p:cNvPr id="38" name="Imagen 37"/>
          <p:cNvPicPr>
            <a:picLocks noChangeAspect="1"/>
          </p:cNvPicPr>
          <p:nvPr/>
        </p:nvPicPr>
        <p:blipFill>
          <a:blip r:embed="rId16"/>
          <a:stretch>
            <a:fillRect/>
          </a:stretch>
        </p:blipFill>
        <p:spPr>
          <a:xfrm>
            <a:off x="3081632" y="3281652"/>
            <a:ext cx="1097997" cy="1097997"/>
          </a:xfrm>
          <a:prstGeom prst="rect">
            <a:avLst/>
          </a:prstGeom>
        </p:spPr>
      </p:pic>
      <p:pic>
        <p:nvPicPr>
          <p:cNvPr id="39" name="Imagen 38"/>
          <p:cNvPicPr>
            <a:picLocks noChangeAspect="1"/>
          </p:cNvPicPr>
          <p:nvPr/>
        </p:nvPicPr>
        <p:blipFill>
          <a:blip r:embed="rId17"/>
          <a:stretch>
            <a:fillRect/>
          </a:stretch>
        </p:blipFill>
        <p:spPr>
          <a:xfrm>
            <a:off x="1198817" y="5038407"/>
            <a:ext cx="1020498" cy="885813"/>
          </a:xfrm>
          <a:prstGeom prst="rect">
            <a:avLst/>
          </a:prstGeom>
        </p:spPr>
      </p:pic>
    </p:spTree>
    <p:extLst>
      <p:ext uri="{BB962C8B-B14F-4D97-AF65-F5344CB8AC3E}">
        <p14:creationId xmlns:p14="http://schemas.microsoft.com/office/powerpoint/2010/main" val="3020310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4 Rectángulo"/>
          <p:cNvSpPr/>
          <p:nvPr/>
        </p:nvSpPr>
        <p:spPr>
          <a:xfrm>
            <a:off x="1549780" y="1656313"/>
            <a:ext cx="4005221" cy="4801314"/>
          </a:xfrm>
          <a:prstGeom prst="rect">
            <a:avLst/>
          </a:prstGeom>
        </p:spPr>
        <p:txBody>
          <a:bodyPr wrap="square">
            <a:spAutoFit/>
          </a:bodyPr>
          <a:lstStyle/>
          <a:p>
            <a:pPr marL="712788" indent="-712788" algn="just">
              <a:lnSpc>
                <a:spcPct val="150000"/>
              </a:lnSpc>
            </a:pPr>
            <a:r>
              <a:rPr lang="es-MX" sz="1200" dirty="0"/>
              <a:t>I.	Marco normativo </a:t>
            </a:r>
          </a:p>
          <a:p>
            <a:pPr marL="712788" indent="-712788" algn="just">
              <a:lnSpc>
                <a:spcPct val="150000"/>
              </a:lnSpc>
            </a:pPr>
            <a:r>
              <a:rPr lang="es-MX" sz="1200" dirty="0"/>
              <a:t>II.	Estructura orgánica </a:t>
            </a:r>
          </a:p>
          <a:p>
            <a:pPr marL="712788" indent="-712788" algn="just">
              <a:lnSpc>
                <a:spcPct val="150000"/>
              </a:lnSpc>
            </a:pPr>
            <a:r>
              <a:rPr lang="es-MX" sz="1200" dirty="0"/>
              <a:t>III.	Facultades de cada Área</a:t>
            </a:r>
          </a:p>
          <a:p>
            <a:pPr marL="712788" indent="-712788" algn="just">
              <a:lnSpc>
                <a:spcPct val="150000"/>
              </a:lnSpc>
            </a:pPr>
            <a:r>
              <a:rPr lang="es-MX" sz="1200" dirty="0"/>
              <a:t>IV.	Metas y objetivos </a:t>
            </a:r>
            <a:endParaRPr lang="es-MX" sz="1200" dirty="0">
              <a:solidFill>
                <a:schemeClr val="bg1"/>
              </a:solidFill>
            </a:endParaRPr>
          </a:p>
          <a:p>
            <a:pPr marL="712788" indent="-712788" algn="just">
              <a:lnSpc>
                <a:spcPct val="150000"/>
              </a:lnSpc>
            </a:pPr>
            <a:r>
              <a:rPr lang="es-MX" sz="1200" b="1" dirty="0">
                <a:solidFill>
                  <a:schemeClr val="accent5">
                    <a:lumMod val="75000"/>
                  </a:schemeClr>
                </a:solidFill>
              </a:rPr>
              <a:t>V.	Indicadores interés público</a:t>
            </a:r>
          </a:p>
          <a:p>
            <a:pPr marL="712788" indent="-712788" algn="just">
              <a:lnSpc>
                <a:spcPct val="150000"/>
              </a:lnSpc>
            </a:pPr>
            <a:r>
              <a:rPr lang="es-MX" sz="1200" b="1" dirty="0">
                <a:solidFill>
                  <a:schemeClr val="accent5">
                    <a:lumMod val="75000"/>
                  </a:schemeClr>
                </a:solidFill>
              </a:rPr>
              <a:t>VI.	Indicadores de resultados</a:t>
            </a:r>
          </a:p>
          <a:p>
            <a:pPr marL="712788" indent="-712788" algn="just">
              <a:lnSpc>
                <a:spcPct val="150000"/>
              </a:lnSpc>
            </a:pPr>
            <a:r>
              <a:rPr lang="es-MX" sz="1200" dirty="0"/>
              <a:t>VII.	Directorio</a:t>
            </a:r>
          </a:p>
          <a:p>
            <a:pPr marL="712788" indent="-712788" algn="just">
              <a:lnSpc>
                <a:spcPct val="150000"/>
              </a:lnSpc>
            </a:pPr>
            <a:r>
              <a:rPr lang="es-MX" sz="1200" dirty="0"/>
              <a:t>VIII.	Remuneración servidores públicos</a:t>
            </a:r>
          </a:p>
          <a:p>
            <a:pPr marL="712788" indent="-712788" algn="just">
              <a:lnSpc>
                <a:spcPct val="150000"/>
              </a:lnSpc>
            </a:pPr>
            <a:r>
              <a:rPr lang="es-MX" sz="1200" b="1" dirty="0">
                <a:solidFill>
                  <a:schemeClr val="accent5">
                    <a:lumMod val="75000"/>
                  </a:schemeClr>
                </a:solidFill>
              </a:rPr>
              <a:t>IX.	Gastos de representación y viáticos</a:t>
            </a:r>
          </a:p>
          <a:p>
            <a:pPr marL="712788" indent="-712788" algn="just">
              <a:lnSpc>
                <a:spcPct val="150000"/>
              </a:lnSpc>
            </a:pPr>
            <a:r>
              <a:rPr lang="es-MX" sz="1200" dirty="0"/>
              <a:t>X.	Total de plazas (base y confianza)</a:t>
            </a:r>
          </a:p>
          <a:p>
            <a:pPr marL="712788" indent="-712788" algn="just">
              <a:lnSpc>
                <a:spcPct val="150000"/>
              </a:lnSpc>
            </a:pPr>
            <a:r>
              <a:rPr lang="es-MX" sz="1200" dirty="0"/>
              <a:t>XI.	Contrataciones honorarios</a:t>
            </a:r>
          </a:p>
          <a:p>
            <a:pPr marL="712788" indent="-712788" algn="just">
              <a:lnSpc>
                <a:spcPct val="150000"/>
              </a:lnSpc>
            </a:pPr>
            <a:r>
              <a:rPr lang="es-MX" sz="1200" dirty="0"/>
              <a:t>XII.	Declaraciones patrimoniales</a:t>
            </a:r>
          </a:p>
          <a:p>
            <a:pPr marL="712788" indent="-712788" algn="just">
              <a:lnSpc>
                <a:spcPct val="150000"/>
              </a:lnSpc>
            </a:pPr>
            <a:r>
              <a:rPr lang="es-MX" sz="1200" dirty="0"/>
              <a:t>XIII.	Datos de Unidad de Transparencia</a:t>
            </a:r>
          </a:p>
          <a:p>
            <a:pPr marL="712788" indent="-712788" algn="just">
              <a:lnSpc>
                <a:spcPct val="150000"/>
              </a:lnSpc>
            </a:pPr>
            <a:r>
              <a:rPr lang="es-MX" sz="1200" b="1" dirty="0">
                <a:solidFill>
                  <a:schemeClr val="accent5">
                    <a:lumMod val="75000"/>
                  </a:schemeClr>
                </a:solidFill>
              </a:rPr>
              <a:t>XIV.	Concursos para ocupar cargos </a:t>
            </a:r>
          </a:p>
          <a:p>
            <a:pPr marL="712788" indent="-712788" algn="just">
              <a:lnSpc>
                <a:spcPct val="150000"/>
              </a:lnSpc>
            </a:pPr>
            <a:r>
              <a:rPr lang="es-MX" sz="1200" dirty="0"/>
              <a:t>XV.	Programas de subsidios</a:t>
            </a:r>
          </a:p>
          <a:p>
            <a:pPr marL="712788" indent="-712788" algn="just">
              <a:lnSpc>
                <a:spcPct val="150000"/>
              </a:lnSpc>
            </a:pPr>
            <a:r>
              <a:rPr lang="es-MX" sz="1200" b="1" dirty="0">
                <a:solidFill>
                  <a:schemeClr val="accent5">
                    <a:lumMod val="75000"/>
                  </a:schemeClr>
                </a:solidFill>
              </a:rPr>
              <a:t>XVI.	Relaciones laborales y recursos públicos a  sindicatos</a:t>
            </a:r>
          </a:p>
        </p:txBody>
      </p:sp>
      <p:sp>
        <p:nvSpPr>
          <p:cNvPr id="19" name="5 Rectángulo"/>
          <p:cNvSpPr/>
          <p:nvPr/>
        </p:nvSpPr>
        <p:spPr>
          <a:xfrm>
            <a:off x="6581582" y="1887145"/>
            <a:ext cx="6656763" cy="4339650"/>
          </a:xfrm>
          <a:prstGeom prst="rect">
            <a:avLst/>
          </a:prstGeom>
        </p:spPr>
        <p:txBody>
          <a:bodyPr wrap="square">
            <a:spAutoFit/>
          </a:bodyPr>
          <a:lstStyle/>
          <a:p>
            <a:pPr marL="712788" indent="-712788">
              <a:lnSpc>
                <a:spcPct val="150000"/>
              </a:lnSpc>
            </a:pPr>
            <a:r>
              <a:rPr lang="es-MX" sz="1200" dirty="0"/>
              <a:t>XVII.	Datos curriculares</a:t>
            </a:r>
          </a:p>
          <a:p>
            <a:pPr marL="712788" indent="-712788">
              <a:lnSpc>
                <a:spcPct val="150000"/>
              </a:lnSpc>
            </a:pPr>
            <a:r>
              <a:rPr lang="es-MX" sz="1200" b="1" dirty="0">
                <a:solidFill>
                  <a:schemeClr val="accent5">
                    <a:lumMod val="75000"/>
                  </a:schemeClr>
                </a:solidFill>
              </a:rPr>
              <a:t>XVIII.	Funcionarios sancionados</a:t>
            </a:r>
          </a:p>
          <a:p>
            <a:pPr marL="712788" indent="-712788">
              <a:lnSpc>
                <a:spcPct val="150000"/>
              </a:lnSpc>
            </a:pPr>
            <a:r>
              <a:rPr lang="es-MX" sz="1200" dirty="0"/>
              <a:t>XIX.	Servicios </a:t>
            </a:r>
          </a:p>
          <a:p>
            <a:pPr marL="712788" indent="-712788">
              <a:lnSpc>
                <a:spcPct val="150000"/>
              </a:lnSpc>
            </a:pPr>
            <a:r>
              <a:rPr lang="es-MX" sz="1200" dirty="0"/>
              <a:t>XX.	Trámites</a:t>
            </a:r>
          </a:p>
          <a:p>
            <a:pPr marL="712788" indent="-712788">
              <a:lnSpc>
                <a:spcPct val="150000"/>
              </a:lnSpc>
            </a:pPr>
            <a:r>
              <a:rPr lang="es-MX" sz="1200" dirty="0"/>
              <a:t>XXI.	Presupuesto e informes trimestrales</a:t>
            </a:r>
          </a:p>
          <a:p>
            <a:pPr marL="712788" indent="-712788">
              <a:lnSpc>
                <a:spcPct val="150000"/>
              </a:lnSpc>
            </a:pPr>
            <a:r>
              <a:rPr lang="es-MX" sz="1200" b="1" dirty="0">
                <a:solidFill>
                  <a:schemeClr val="accent5">
                    <a:lumMod val="75000"/>
                  </a:schemeClr>
                </a:solidFill>
              </a:rPr>
              <a:t>XXII.	Deuda pública</a:t>
            </a:r>
          </a:p>
          <a:p>
            <a:pPr marL="712788" indent="-712788">
              <a:lnSpc>
                <a:spcPct val="150000"/>
              </a:lnSpc>
            </a:pPr>
            <a:r>
              <a:rPr lang="es-MX" sz="1200" b="1" dirty="0">
                <a:solidFill>
                  <a:schemeClr val="accent5">
                    <a:lumMod val="75000"/>
                  </a:schemeClr>
                </a:solidFill>
              </a:rPr>
              <a:t>XXIII.	Comunicación social y publicidad </a:t>
            </a:r>
          </a:p>
          <a:p>
            <a:pPr marL="712788" indent="-712788">
              <a:lnSpc>
                <a:spcPct val="150000"/>
              </a:lnSpc>
            </a:pPr>
            <a:r>
              <a:rPr lang="es-MX" sz="1200" b="1" dirty="0">
                <a:solidFill>
                  <a:schemeClr val="accent5">
                    <a:lumMod val="75000"/>
                  </a:schemeClr>
                </a:solidFill>
              </a:rPr>
              <a:t>XXIV.	Resultados de auditorías</a:t>
            </a:r>
          </a:p>
          <a:p>
            <a:pPr marL="712788" indent="-712788">
              <a:lnSpc>
                <a:spcPct val="150000"/>
              </a:lnSpc>
            </a:pPr>
            <a:r>
              <a:rPr lang="es-MX" sz="1200" dirty="0"/>
              <a:t>XXV.	Dictámenes estados financieros</a:t>
            </a:r>
          </a:p>
          <a:p>
            <a:pPr marL="712788" indent="-712788">
              <a:lnSpc>
                <a:spcPct val="150000"/>
              </a:lnSpc>
            </a:pPr>
            <a:r>
              <a:rPr lang="es-MX" sz="1200" b="1" dirty="0">
                <a:solidFill>
                  <a:schemeClr val="accent5">
                    <a:lumMod val="75000"/>
                  </a:schemeClr>
                </a:solidFill>
              </a:rPr>
              <a:t>XXVI.	Personas físicas o morales a quienes se asigne recursos públicos</a:t>
            </a:r>
          </a:p>
          <a:p>
            <a:pPr marL="712788" indent="-712788">
              <a:lnSpc>
                <a:spcPct val="150000"/>
              </a:lnSpc>
              <a:buAutoNum type="romanUcPeriod" startAt="27"/>
            </a:pPr>
            <a:r>
              <a:rPr lang="es-MX" sz="1200" dirty="0"/>
              <a:t>Concesiones, contratos, convenios, permisos, licencias o </a:t>
            </a:r>
          </a:p>
          <a:p>
            <a:pPr>
              <a:lnSpc>
                <a:spcPct val="150000"/>
              </a:lnSpc>
            </a:pPr>
            <a:r>
              <a:rPr lang="es-MX" sz="1200" dirty="0"/>
              <a:t>                 autorizaciones otorgados</a:t>
            </a:r>
          </a:p>
          <a:p>
            <a:pPr marL="712788" indent="-712788">
              <a:buAutoNum type="romanUcPeriod" startAt="28"/>
            </a:pPr>
            <a:r>
              <a:rPr lang="es-MX" sz="1200" dirty="0"/>
              <a:t>Procedimientos de adjudicación directa, invitación restringida </a:t>
            </a:r>
          </a:p>
          <a:p>
            <a:r>
              <a:rPr lang="es-MX" sz="1200" dirty="0"/>
              <a:t>                 y licitaciones</a:t>
            </a:r>
          </a:p>
          <a:p>
            <a:pPr marL="712788" indent="-712788">
              <a:lnSpc>
                <a:spcPct val="150000"/>
              </a:lnSpc>
            </a:pPr>
            <a:r>
              <a:rPr lang="es-MX" sz="1200" dirty="0"/>
              <a:t>XXIX.	Informes</a:t>
            </a:r>
          </a:p>
          <a:p>
            <a:pPr marL="712788" indent="-712788">
              <a:lnSpc>
                <a:spcPct val="150000"/>
              </a:lnSpc>
            </a:pPr>
            <a:r>
              <a:rPr lang="es-MX" sz="1200" b="1" dirty="0">
                <a:solidFill>
                  <a:schemeClr val="accent5">
                    <a:lumMod val="75000"/>
                  </a:schemeClr>
                </a:solidFill>
              </a:rPr>
              <a:t>XXX.	Estadísticas generadas</a:t>
            </a:r>
          </a:p>
        </p:txBody>
      </p:sp>
      <p:sp>
        <p:nvSpPr>
          <p:cNvPr id="27" name="Título 1"/>
          <p:cNvSpPr>
            <a:spLocks noGrp="1"/>
          </p:cNvSpPr>
          <p:nvPr>
            <p:ph type="title"/>
          </p:nvPr>
        </p:nvSpPr>
        <p:spPr>
          <a:xfrm>
            <a:off x="2121474" y="923560"/>
            <a:ext cx="8761413" cy="706964"/>
          </a:xfrm>
        </p:spPr>
        <p:txBody>
          <a:bodyPr>
            <a:normAutofit fontScale="90000"/>
          </a:bodyPr>
          <a:lstStyle/>
          <a:p>
            <a:pPr algn="ctr"/>
            <a:r>
              <a:rPr lang="es-MX" sz="3200" b="1" dirty="0">
                <a:solidFill>
                  <a:schemeClr val="bg1">
                    <a:lumMod val="85000"/>
                  </a:schemeClr>
                </a:solidFill>
              </a:rPr>
              <a:t>Obligaciones comunes</a:t>
            </a:r>
            <a:br>
              <a:rPr lang="es-MX" sz="3200" b="1" dirty="0">
                <a:solidFill>
                  <a:schemeClr val="bg1">
                    <a:lumMod val="85000"/>
                  </a:schemeClr>
                </a:solidFill>
              </a:rPr>
            </a:br>
            <a:r>
              <a:rPr lang="es-MX" sz="3200" b="1" dirty="0">
                <a:solidFill>
                  <a:schemeClr val="bg1">
                    <a:lumMod val="85000"/>
                  </a:schemeClr>
                </a:solidFill>
              </a:rPr>
              <a:t>Artículo 70   </a:t>
            </a:r>
            <a:r>
              <a:rPr lang="es-MX" sz="3200" dirty="0">
                <a:solidFill>
                  <a:schemeClr val="bg1">
                    <a:lumMod val="85000"/>
                  </a:schemeClr>
                </a:solidFill>
              </a:rPr>
              <a:t>(Todos los Sujetos Obligados)</a:t>
            </a:r>
          </a:p>
        </p:txBody>
      </p:sp>
      <p:cxnSp>
        <p:nvCxnSpPr>
          <p:cNvPr id="28" name="6 Conector recto"/>
          <p:cNvCxnSpPr/>
          <p:nvPr/>
        </p:nvCxnSpPr>
        <p:spPr>
          <a:xfrm>
            <a:off x="6068291" y="2403483"/>
            <a:ext cx="0" cy="4320480"/>
          </a:xfrm>
          <a:prstGeom prst="line">
            <a:avLst/>
          </a:prstGeom>
        </p:spPr>
        <p:style>
          <a:lnRef idx="2">
            <a:schemeClr val="accent5"/>
          </a:lnRef>
          <a:fillRef idx="0">
            <a:schemeClr val="accent5"/>
          </a:fillRef>
          <a:effectRef idx="1">
            <a:schemeClr val="accent5"/>
          </a:effectRef>
          <a:fontRef idx="minor">
            <a:schemeClr val="tx1"/>
          </a:fontRef>
        </p:style>
      </p:cxnSp>
      <p:pic>
        <p:nvPicPr>
          <p:cNvPr id="8" name="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291" y="557183"/>
            <a:ext cx="1895747" cy="732753"/>
          </a:xfrm>
          <a:prstGeom prst="rect">
            <a:avLst/>
          </a:prstGeom>
          <a:noFill/>
          <a:ln>
            <a:noFill/>
          </a:ln>
        </p:spPr>
      </p:pic>
    </p:spTree>
    <p:extLst>
      <p:ext uri="{BB962C8B-B14F-4D97-AF65-F5344CB8AC3E}">
        <p14:creationId xmlns:p14="http://schemas.microsoft.com/office/powerpoint/2010/main" val="1611587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2238</Words>
  <Application>Microsoft Office PowerPoint</Application>
  <PresentationFormat>Panorámica</PresentationFormat>
  <Paragraphs>358</Paragraphs>
  <Slides>46</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46</vt:i4>
      </vt:variant>
    </vt:vector>
  </HeadingPairs>
  <TitlesOfParts>
    <vt:vector size="53" baseType="lpstr">
      <vt:lpstr>Arial</vt:lpstr>
      <vt:lpstr>Calibri</vt:lpstr>
      <vt:lpstr>Calibri Light</vt:lpstr>
      <vt:lpstr>Montserrat</vt:lpstr>
      <vt:lpstr>Wingdings</vt:lpstr>
      <vt:lpstr>Wingdings 3</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Obligaciones comunes Artículo 70   (Todos los Sujetos Obligados)</vt:lpstr>
      <vt:lpstr>Obligaciones comunes Artículo 70   (Todos los Sujetos Obligados)</vt:lpstr>
      <vt:lpstr>Obligaciones específicas Artículos 71 al 83 (rubros temáticos)</vt:lpstr>
      <vt:lpstr>Obligaciones para el Ejecutivo y los Municipios</vt:lpstr>
      <vt:lpstr>Artículo 71: Poderes Ejecutivos y Municipios</vt:lpstr>
      <vt:lpstr>Presentación de PowerPoint</vt:lpstr>
      <vt:lpstr>Artículo 71: Municipios</vt:lpstr>
      <vt:lpstr>¿Qué pasará con los municipios con menos  de 70,000 habitantes?</vt:lpstr>
      <vt:lpstr>Obligaciones para Poder Legislativo</vt:lpstr>
      <vt:lpstr>Artículo 72: Poder Legislativo</vt:lpstr>
      <vt:lpstr>Artículo 72: Poder Legislativo</vt:lpstr>
      <vt:lpstr>Obligaciones para el Poder Judicial</vt:lpstr>
      <vt:lpstr>Artículo 73: Poder Judicial</vt:lpstr>
      <vt:lpstr>Obligaciones para organismos político electorales locales</vt:lpstr>
      <vt:lpstr>Obligaciones específicas (Órganos autónomos) Artículo 74, Fracción I (INE/OPLE)</vt:lpstr>
      <vt:lpstr>Particularidades del artículo 70  (INE/OPLE)</vt:lpstr>
      <vt:lpstr>Particularidades del artículo 74, Fr. I (INE/OPLE)</vt:lpstr>
      <vt:lpstr>Obligaciones para Partidos políticos, agrupaciones políticas nacionales y asociaciones civiles creadas por ciudadanos que pretendan postular su candidatura independiente</vt:lpstr>
      <vt:lpstr>Obligaciones específicas Artículo 76  (Partidos políticos, agrupaciones políticas nacionales y asociaciones civiles creadas por ciudadanos que pretendan postular su candidatura independiente)</vt:lpstr>
      <vt:lpstr>Obligaciones específicas Artículo 76  (Partidos políticos, agrupaciones políticas nacionales y asociaciones civiles creadas por ciudadanos que pretendan postular su candidatura independiente)</vt:lpstr>
      <vt:lpstr>Obligaciones para organismos de protección de los Derechos Humanos</vt:lpstr>
      <vt:lpstr>Artículo 74, Fracc. II : Derechos Humanos</vt:lpstr>
      <vt:lpstr>Artículo 74, Fracc. II : Derechos Humanos</vt:lpstr>
      <vt:lpstr>Artículo 74, Fracc. II : Derechos Humanos</vt:lpstr>
      <vt:lpstr> Obligaciones para Órganos Garantes de la Transparencia</vt:lpstr>
      <vt:lpstr>Artículo 74, Fracc. III Órganos Garantes de la Transparencia</vt:lpstr>
      <vt:lpstr>Obligaciones para Instituciones de Educación Superior dotadas de Autonomía</vt:lpstr>
      <vt:lpstr>Artículo 75: Instituciones de educación superior  dotadas de autonomía </vt:lpstr>
      <vt:lpstr>Artículo 75: Instituciones de educación superior  dotadas de autonomía </vt:lpstr>
      <vt:lpstr>Obligaciones para Autoridades Laborales y Sindicatos</vt:lpstr>
      <vt:lpstr>Artículo 78: Autoridades laborales y sindicatos</vt:lpstr>
      <vt:lpstr>Artículo 79: Sindicatos que reciban recursos públicos</vt:lpstr>
      <vt:lpstr> Obligaciones para Fondos y Fideicomisos</vt:lpstr>
      <vt:lpstr>Artículo 77: Fondos y Fideicomisos Públicos</vt:lpstr>
      <vt:lpstr>Artículo 77: Fondos y Fideicomisos Públicos</vt:lpstr>
      <vt:lpstr>Arts. 81 y 82 Personas físicas y morales que reciban y ejerzan recursos públicos o ejerzan actos de autoridad</vt:lpstr>
      <vt:lpstr>Art. 83  Obligaciones específicas en  materia energética</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Paulina Compean</dc:creator>
  <cp:lastModifiedBy>Secretaría Ejecutiva</cp:lastModifiedBy>
  <cp:revision>1</cp:revision>
  <dcterms:created xsi:type="dcterms:W3CDTF">2023-03-09T22:01:43Z</dcterms:created>
  <dcterms:modified xsi:type="dcterms:W3CDTF">2023-04-12T19:16:06Z</dcterms:modified>
</cp:coreProperties>
</file>