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49"/>
      <p:bold r:id="rId50"/>
      <p:italic r:id="rId51"/>
      <p:boldItalic r:id="rId52"/>
    </p:embeddedFont>
    <p:embeddedFont>
      <p:font typeface="Montserrat Black" panose="00000A00000000000000" pitchFamily="2" charset="0"/>
      <p:bold r:id="rId53"/>
      <p:boldItalic r:id="rId54"/>
    </p:embeddedFont>
    <p:embeddedFont>
      <p:font typeface="Montserrat Medium" panose="00000600000000000000" pitchFamily="2" charset="0"/>
      <p:regular r:id="rId55"/>
      <p:bold r:id="rId56"/>
      <p:italic r:id="rId57"/>
      <p:boldItalic r:id="rId58"/>
    </p:embeddedFont>
    <p:embeddedFont>
      <p:font typeface="Montserrat SemiBold" panose="00000700000000000000" pitchFamily="2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5d9c127c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5d9c127c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15c4200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615c4200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615c4200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615c4200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615c4200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615c4200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615c4200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615c4200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615c4200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615c4200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615c4200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615c4200f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615c4200f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615c4200f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5d9c127ce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5d9c127ce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1479679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01479679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5d9c127ce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5d9c127ce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e5d9c127ce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e5d9c127ce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5d9c127ce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e5d9c127ce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69e8397a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69e8397a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615c4200f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0615c4200f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615c4200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615c4200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615c4200f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0615c4200f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Espacio que ha evolucionado e institucionalizado a lo largo de la historia de la AGA (antes Secretariado Técnico Tripartita)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Ejecutivo: Antes representado por Oficina de Presidencia y SRE </a:t>
            </a:r>
            <a:br>
              <a:rPr lang="en-GB"/>
            </a:br>
            <a:r>
              <a:rPr lang="en-GB"/>
              <a:t>Funciones: Espacio de gobernanza de la AGA en México donde se lleva a cabo la toma de decisión colaborativa entre tres partes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615c4200f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615c4200f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0615c420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0615c420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fcbfc69e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cfcbfc69e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fcbfc69e6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cfcbfc69e6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69e8397a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069e8397a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144cd71c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144cd71c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69e8397a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069e8397a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69e8397a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069e8397a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69e8397a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069e8397a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69e8397a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069e8397a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069e8397a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069e8397a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069e8397a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069e8397a1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69e8397a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69e8397a1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069e8397a1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069e8397a1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069e8397a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069e8397a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69e8397a1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069e8397a1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5d04ebba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5d04ebba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69e8397a1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069e8397a1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69e8397a1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69e8397a1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069e8397a1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069e8397a1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069e8397a1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069e8397a1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014796792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014796792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069e8397a1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069e8397a1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GB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Eunice: Objetivo del sitio y visión de sociedad civil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GB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Javier: Sección de opinión un espacio para Sociedad civil, activismo, academia que permite visibilizar ejercicios de Gobierno Abierto o problemáticas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en-GB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Melissa: Visión de sociedad civil sobre estatus y resultados de Planes de Acción </a:t>
            </a:r>
            <a:endParaRPr sz="10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014796792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014796792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144cd71c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144cd71c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615c420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615c420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Idea que se ha desarrollado más en la práctica, con iniciativas como la Alianza por el Gobierno Abierto (AGA) que en la teoría.</a:t>
            </a:r>
            <a:endParaRPr>
              <a:solidFill>
                <a:schemeClr val="dk1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Aunque en la teoría no existe un concepto único de GA, existe coincidencia en que las iniciativas deben contar con elementos algunos mínimos.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615c4200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615c4200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Idea que se ha desarrollado más en la práctica, con iniciativas como la Alianza por el Gobierno Abierto (AGA) que en la teoría.</a:t>
            </a:r>
            <a:endParaRPr>
              <a:solidFill>
                <a:schemeClr val="dk1"/>
              </a:solidFill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Aunque en la teoría no existe un concepto único de GA, existe coincidencia en que las iniciativas deben contar con elementos algunos mínimos.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15c4200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15c4200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615c4200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615c4200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hyperlink" Target="mailto:admin@gobiernoabiertomx.or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2.png"/><Relationship Id="rId12" Type="http://schemas.openxmlformats.org/officeDocument/2006/relationships/hyperlink" Target="https://www.instagram.com/gobiernoabiertomx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obiernoabiertomx.org/" TargetMode="External"/><Relationship Id="rId11" Type="http://schemas.openxmlformats.org/officeDocument/2006/relationships/hyperlink" Target="https://twitter.com/GobAbierto_MX?lang=es" TargetMode="External"/><Relationship Id="rId5" Type="http://schemas.openxmlformats.org/officeDocument/2006/relationships/image" Target="../media/image81.png"/><Relationship Id="rId10" Type="http://schemas.openxmlformats.org/officeDocument/2006/relationships/hyperlink" Target="https://www.facebook.com/GobiernoAbiertoMX/" TargetMode="External"/><Relationship Id="rId4" Type="http://schemas.openxmlformats.org/officeDocument/2006/relationships/image" Target="../media/image80.png"/><Relationship Id="rId9" Type="http://schemas.openxmlformats.org/officeDocument/2006/relationships/image" Target="../media/image84.png"/><Relationship Id="rId1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538050" y="506600"/>
            <a:ext cx="27045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21-22-2 3 de febrero de 2022</a:t>
            </a:r>
            <a:endParaRPr sz="11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732650" y="3729625"/>
            <a:ext cx="7391600" cy="1252150"/>
            <a:chOff x="732650" y="3805825"/>
            <a:chExt cx="7391600" cy="1252150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2650" y="3805825"/>
              <a:ext cx="6183300" cy="1252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70550" y="4042500"/>
              <a:ext cx="1153700" cy="443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 txBox="1"/>
          <p:nvPr/>
        </p:nvSpPr>
        <p:spPr>
          <a:xfrm>
            <a:off x="608325" y="994350"/>
            <a:ext cx="73350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lt1"/>
                </a:solidFill>
              </a:rPr>
              <a:t>Núcleo de Organizaciones de la Sociedad Civil  de la Alianza para el Gobierno Abierto </a:t>
            </a:r>
            <a:endParaRPr sz="3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</a:rPr>
              <a:t>Taller de Gobierno Abierto Durango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86900" y="199125"/>
            <a:ext cx="78474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PRINCIPIOS DE GOBIERNO ABIERTO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50" y="2065490"/>
            <a:ext cx="1492680" cy="14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0675" y="2024150"/>
            <a:ext cx="1727700" cy="17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2525" y="2033450"/>
            <a:ext cx="1564826" cy="156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0500" y="1952863"/>
            <a:ext cx="1564826" cy="156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174600" y="1382325"/>
            <a:ext cx="1987500" cy="400200"/>
          </a:xfrm>
          <a:prstGeom prst="rect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TRANSPARENCIA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2448850" y="1306125"/>
            <a:ext cx="1987500" cy="570600"/>
          </a:xfrm>
          <a:prstGeom prst="rect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RENDICIÓN DE CUENTAS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4691525" y="1382325"/>
            <a:ext cx="1987500" cy="400200"/>
          </a:xfrm>
          <a:prstGeom prst="rect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PARTICIPACIÓN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6851900" y="1382325"/>
            <a:ext cx="1987500" cy="400200"/>
          </a:xfrm>
          <a:prstGeom prst="rect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INNOVACIÓN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751550" y="346850"/>
            <a:ext cx="3985200" cy="700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Transparencia</a:t>
            </a:r>
            <a:endParaRPr sz="3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561800" y="1309650"/>
            <a:ext cx="4364700" cy="1262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¿Qué es?</a:t>
            </a:r>
            <a:endParaRPr sz="2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Instrumentos normativos y prácticas de gestión orientados a asegurar la información gubernamental para visibilizar lo bueno y lo malo que se hace u omite en el Estado</a:t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200" y="516700"/>
            <a:ext cx="3454051" cy="34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922250" y="2847050"/>
            <a:ext cx="4284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Nos permite:</a:t>
            </a:r>
            <a:b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Mejora la toma de decisiones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Empodera e informa a la ciudadanía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Vigilar el actuar de los gobiernos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Combatir la corrupción y la opacidad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5094075" y="463350"/>
            <a:ext cx="3377100" cy="21084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¿Qué es?</a:t>
            </a:r>
            <a:endParaRPr sz="2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Prácticas y obligaciones de las personas que ejercen el poder público para responsabilizarse de su labor, evaluar su desempeño y dar a conocer resultados alcanzados.</a:t>
            </a:r>
            <a:endParaRPr sz="15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548925" y="245625"/>
            <a:ext cx="4660500" cy="700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Rendición de cuentas</a:t>
            </a:r>
            <a:endParaRPr sz="3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5412050" y="2879638"/>
            <a:ext cx="3183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Monitoreo de políticas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Evaluar desempeño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Seguimiento a recursos públicos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4310875" y="2483950"/>
            <a:ext cx="3183000" cy="578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¿En qué contribuye?</a:t>
            </a:r>
            <a:endParaRPr sz="2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8" name="Google Shape;168;p24"/>
          <p:cNvGrpSpPr/>
          <p:nvPr/>
        </p:nvGrpSpPr>
        <p:grpSpPr>
          <a:xfrm>
            <a:off x="477549" y="946422"/>
            <a:ext cx="4284054" cy="3250673"/>
            <a:chOff x="165825" y="695400"/>
            <a:chExt cx="4513332" cy="3399575"/>
          </a:xfrm>
        </p:grpSpPr>
        <p:pic>
          <p:nvPicPr>
            <p:cNvPr id="169" name="Google Shape;169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5825" y="695400"/>
              <a:ext cx="2215800" cy="221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95750" y="1147313"/>
              <a:ext cx="1480875" cy="192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8825" y="2736275"/>
              <a:ext cx="1358700" cy="135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4"/>
            <p:cNvPicPr preferRelativeResize="0"/>
            <p:nvPr/>
          </p:nvPicPr>
          <p:blipFill rotWithShape="1">
            <a:blip r:embed="rId7">
              <a:alphaModFix/>
            </a:blip>
            <a:srcRect l="9290" t="30031" r="10485" b="25804"/>
            <a:stretch/>
          </p:blipFill>
          <p:spPr>
            <a:xfrm>
              <a:off x="1692100" y="3171350"/>
              <a:ext cx="2987057" cy="894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4977675" y="1432900"/>
            <a:ext cx="3706500" cy="14775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¿Qué es?</a:t>
            </a:r>
            <a:endParaRPr sz="2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Prácticas para incluir la voz y demandas de la ciudadanía en las políticas públicas.</a:t>
            </a:r>
            <a:endParaRPr sz="15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751550" y="118250"/>
            <a:ext cx="5117100" cy="700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Participación ciudadana</a:t>
            </a:r>
            <a:endParaRPr sz="3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71450"/>
            <a:ext cx="4758126" cy="3172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/>
        </p:nvSpPr>
        <p:spPr>
          <a:xfrm>
            <a:off x="389450" y="1195550"/>
            <a:ext cx="4942500" cy="11802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¿Qué es?</a:t>
            </a:r>
            <a:endParaRPr sz="2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Modelo de gestión para mejorar el desarrollo de las administraciones públicas.</a:t>
            </a:r>
            <a:endParaRPr sz="18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751550" y="270650"/>
            <a:ext cx="3975600" cy="700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Innovación</a:t>
            </a:r>
            <a:endParaRPr sz="3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000" y="270650"/>
            <a:ext cx="3570801" cy="27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3875" y="2254475"/>
            <a:ext cx="2071124" cy="20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483399" y="2538935"/>
            <a:ext cx="2570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Las TIC’s son herramientas ineludibles para colaborar y co-crea, han transformado al gobierno digital y electrónico.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5146357" y="2969540"/>
            <a:ext cx="35994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colaboración también deviene de la política y gestión públicas, para lograr la ruta transformadora de dato en información y conocimiento.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850725" y="1118425"/>
            <a:ext cx="2189100" cy="16251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Es más que un gobierno transparente que usa las TIC’s o informa sobre sus actividades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3429475" y="1118425"/>
            <a:ext cx="2189100" cy="16251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No existe el Gobierno Abierto sin la colaboración de la sociedad civil y el gobierno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6008225" y="1118425"/>
            <a:ext cx="2189100" cy="16251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Las iniciativas de Gobierno Abierto deben ser sostenibles e ir más allá de planes, plataformas, portales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963" y="2409300"/>
            <a:ext cx="5676900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/>
          <p:nvPr/>
        </p:nvSpPr>
        <p:spPr>
          <a:xfrm>
            <a:off x="470100" y="275325"/>
            <a:ext cx="82038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CONDICIONES DEL GOBIERNO ABIERTO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511800" y="1648200"/>
            <a:ext cx="8120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EJERCICIOS DE 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GOBIERNO ABIERTO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DIFERENTES ESCALAS</a:t>
            </a:r>
            <a:endParaRPr sz="3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00" y="738313"/>
            <a:ext cx="1410650" cy="14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9400" y="1605725"/>
            <a:ext cx="1489801" cy="141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 rotWithShape="1">
          <a:blip r:embed="rId6">
            <a:alphaModFix/>
          </a:blip>
          <a:srcRect l="58710" t="53605" r="13682" b="17151"/>
          <a:stretch/>
        </p:blipFill>
        <p:spPr>
          <a:xfrm>
            <a:off x="4545450" y="2396750"/>
            <a:ext cx="1736901" cy="10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 rotWithShape="1">
          <a:blip r:embed="rId7">
            <a:alphaModFix/>
          </a:blip>
          <a:srcRect l="3367" t="9041" r="3850"/>
          <a:stretch/>
        </p:blipFill>
        <p:spPr>
          <a:xfrm>
            <a:off x="6826425" y="3249300"/>
            <a:ext cx="1813799" cy="93055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356275" y="295075"/>
            <a:ext cx="201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INTERNACIONAL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2290675" y="1162475"/>
            <a:ext cx="201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NACIONAL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4397650" y="1996538"/>
            <a:ext cx="201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ESTATAL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6913213" y="2849100"/>
            <a:ext cx="181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MUNICIPAL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0799982">
            <a:off x="1497299" y="1913803"/>
            <a:ext cx="1206200" cy="120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0799982">
            <a:off x="3381975" y="2696704"/>
            <a:ext cx="1193100" cy="119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0799981">
            <a:off x="5784524" y="3397028"/>
            <a:ext cx="1128700" cy="112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45450" y="3473225"/>
            <a:ext cx="1128700" cy="69555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/>
          <p:nvPr/>
        </p:nvSpPr>
        <p:spPr>
          <a:xfrm>
            <a:off x="4888650" y="172300"/>
            <a:ext cx="3921300" cy="17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latin typeface="Montserrat"/>
                <a:ea typeface="Montserrat"/>
                <a:cs typeface="Montserrat"/>
                <a:sym typeface="Montserrat"/>
              </a:rPr>
              <a:t>Ejercicios de Gobierno Abierto en México: 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Único país de OGP con ejercicios en todos los niveles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DF8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0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00" y="1101200"/>
            <a:ext cx="2914525" cy="2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/>
        </p:nvSpPr>
        <p:spPr>
          <a:xfrm>
            <a:off x="3155925" y="1159925"/>
            <a:ext cx="5680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 b="1">
                <a:latin typeface="Montserrat"/>
                <a:ea typeface="Montserrat"/>
                <a:cs typeface="Montserrat"/>
                <a:sym typeface="Montserrat"/>
              </a:rPr>
              <a:t>Creación: 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Se fundó en septiembre de 2011 por 7 países (</a:t>
            </a:r>
            <a:r>
              <a:rPr lang="en-GB" sz="1700" i="1">
                <a:latin typeface="Montserrat"/>
                <a:ea typeface="Montserrat"/>
                <a:cs typeface="Montserrat"/>
                <a:sym typeface="Montserrat"/>
              </a:rPr>
              <a:t>Estados Unidos, México, Noruega, Reino Unido, Sudáfrica, Indonesia, Brasil y Filipina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) como una iniciativa multilateral que busca promover la apertura gubernamental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 b="1">
                <a:latin typeface="Montserrat"/>
                <a:ea typeface="Montserrat"/>
                <a:cs typeface="Montserrat"/>
                <a:sym typeface="Montserrat"/>
              </a:rPr>
              <a:t>¿Cómo funciona?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Los países miembro se comprometen a construir Planes de Acción bianuales integrados por compromisos. OGP da seguimiento y hace evaluaciones.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371325" y="294425"/>
            <a:ext cx="55194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INTERNACIONAL</a:t>
            </a:r>
            <a:endParaRPr sz="2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1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2" name="Google Shape;2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375" y="202050"/>
            <a:ext cx="6729129" cy="41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/>
          <p:nvPr/>
        </p:nvSpPr>
        <p:spPr>
          <a:xfrm>
            <a:off x="616825" y="761225"/>
            <a:ext cx="1478700" cy="13020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latin typeface="Montserrat"/>
                <a:ea typeface="Montserrat"/>
                <a:cs typeface="Montserrat"/>
                <a:sym typeface="Montserrat"/>
              </a:rPr>
              <a:t>4600 </a:t>
            </a:r>
            <a:r>
              <a:rPr lang="en-GB" sz="900" b="1">
                <a:latin typeface="Montserrat"/>
                <a:ea typeface="Montserrat"/>
                <a:cs typeface="Montserrat"/>
                <a:sym typeface="Montserrat"/>
              </a:rPr>
              <a:t>Compromisos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1"/>
          <p:cNvSpPr/>
          <p:nvPr/>
        </p:nvSpPr>
        <p:spPr>
          <a:xfrm>
            <a:off x="1534150" y="2571750"/>
            <a:ext cx="1190400" cy="10716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latin typeface="Montserrat"/>
                <a:ea typeface="Montserrat"/>
                <a:cs typeface="Montserrat"/>
                <a:sym typeface="Montserrat"/>
              </a:rPr>
              <a:t>78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Montserrat"/>
                <a:ea typeface="Montserrat"/>
                <a:cs typeface="Montserrat"/>
                <a:sym typeface="Montserrat"/>
              </a:rPr>
              <a:t>PAÍSES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2989225" y="1608975"/>
            <a:ext cx="1190400" cy="10716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latin typeface="Montserrat"/>
                <a:ea typeface="Montserrat"/>
                <a:cs typeface="Montserrat"/>
                <a:sym typeface="Montserrat"/>
              </a:rPr>
              <a:t>76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Montserrat"/>
                <a:ea typeface="Montserrat"/>
                <a:cs typeface="Montserrat"/>
                <a:sym typeface="Montserrat"/>
              </a:rPr>
              <a:t>Gob. Locales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1"/>
          <p:cNvSpPr/>
          <p:nvPr/>
        </p:nvSpPr>
        <p:spPr>
          <a:xfrm>
            <a:off x="5440625" y="2976675"/>
            <a:ext cx="1190400" cy="10716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latin typeface="Montserrat"/>
                <a:ea typeface="Montserrat"/>
                <a:cs typeface="Montserrat"/>
                <a:sym typeface="Montserrat"/>
              </a:rPr>
              <a:t>334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Montserrat"/>
                <a:ea typeface="Montserrat"/>
                <a:cs typeface="Montserrat"/>
                <a:sym typeface="Montserrat"/>
              </a:rPr>
              <a:t>Planes de Acción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1"/>
          <p:cNvSpPr/>
          <p:nvPr/>
        </p:nvSpPr>
        <p:spPr>
          <a:xfrm>
            <a:off x="6889325" y="1571025"/>
            <a:ext cx="1369800" cy="11475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latin typeface="Montserrat"/>
                <a:ea typeface="Montserrat"/>
                <a:cs typeface="Montserrat"/>
                <a:sym typeface="Montserrat"/>
              </a:rPr>
              <a:t>+3000</a:t>
            </a:r>
            <a:endParaRPr sz="19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Montserrat"/>
                <a:ea typeface="Montserrat"/>
                <a:cs typeface="Montserrat"/>
                <a:sym typeface="Montserrat"/>
              </a:rPr>
              <a:t>OSC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38250"/>
            <a:ext cx="5463025" cy="307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93425" y="238967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470425" y="778975"/>
            <a:ext cx="6382500" cy="3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Bienvenida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Gobierno Abierto en Durango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Presentación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¿Qué es el Gobierno Abierto? 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Ejercicios de Gobierno Abierto a diferentes escalas 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Gobierno Abierto en México: 10 años y contando. 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Casos relevantes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Actores ¿quiénes participan?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¿Cómo se construye un Plan de Acción? 4PA de México. 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¿Cómo se organiza la Sociedad Civil?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¿Cómo se implementa un Plan de Acción?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Dinámica: Construcción de compromisos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Both"/>
            </a:pPr>
            <a:r>
              <a:rPr lang="en-GB" sz="1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Cierre e invitación</a:t>
            </a:r>
            <a:endParaRPr sz="1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436925" y="568900"/>
            <a:ext cx="2041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BITÁCORA</a:t>
            </a:r>
            <a:endParaRPr sz="24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2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2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3618500" y="1653738"/>
            <a:ext cx="42645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Montserrat"/>
                <a:ea typeface="Montserrat"/>
                <a:cs typeface="Montserrat"/>
                <a:sym typeface="Montserrat"/>
              </a:rPr>
              <a:t>Como consecuencia de la modificación constitucional de febrero de 2014: </a:t>
            </a: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Nuevas atribuciones y funciones de la Ley General de Transparencia (LGTAIP) al Sistema Nacional de Transparencia e INAI como: impulsar políticas de Gobierno Abierto.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50" y="1570300"/>
            <a:ext cx="2529574" cy="252957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/>
          <p:nvPr/>
        </p:nvSpPr>
        <p:spPr>
          <a:xfrm>
            <a:off x="329350" y="371175"/>
            <a:ext cx="85395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México es un país pionero en comenzar los trabajos de Gobierno Abierto en el nivel estatal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3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127900" y="218800"/>
            <a:ext cx="8539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Plataforma: Cocreación desde lo Local</a:t>
            </a: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025" y="809850"/>
            <a:ext cx="5032400" cy="342045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3"/>
          <p:cNvSpPr/>
          <p:nvPr/>
        </p:nvSpPr>
        <p:spPr>
          <a:xfrm>
            <a:off x="3950025" y="1020625"/>
            <a:ext cx="1128000" cy="1128000"/>
          </a:xfrm>
          <a:prstGeom prst="ellipse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latin typeface="Montserrat"/>
                <a:ea typeface="Montserrat"/>
                <a:cs typeface="Montserrat"/>
                <a:sym typeface="Montserrat"/>
              </a:rPr>
              <a:t>30</a:t>
            </a: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latin typeface="Montserrat"/>
                <a:ea typeface="Montserrat"/>
                <a:cs typeface="Montserrat"/>
                <a:sym typeface="Montserrat"/>
              </a:rPr>
              <a:t>estados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5377750" y="1948200"/>
            <a:ext cx="1431000" cy="1217400"/>
          </a:xfrm>
          <a:prstGeom prst="ellipse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latin typeface="Montserrat"/>
                <a:ea typeface="Montserrat"/>
                <a:cs typeface="Montserrat"/>
                <a:sym typeface="Montserrat"/>
              </a:rPr>
              <a:t>131</a:t>
            </a: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latin typeface="Montserrat"/>
                <a:ea typeface="Montserrat"/>
                <a:cs typeface="Montserrat"/>
                <a:sym typeface="Montserrat"/>
              </a:rPr>
              <a:t>compromisos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3444000" y="3012275"/>
            <a:ext cx="1128000" cy="1128000"/>
          </a:xfrm>
          <a:prstGeom prst="ellipse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latin typeface="Montserrat"/>
                <a:ea typeface="Montserrat"/>
                <a:cs typeface="Montserrat"/>
                <a:sym typeface="Montserrat"/>
              </a:rPr>
              <a:t>+120</a:t>
            </a: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latin typeface="Montserrat"/>
                <a:ea typeface="Montserrat"/>
                <a:cs typeface="Montserrat"/>
                <a:sym typeface="Montserrat"/>
              </a:rPr>
              <a:t>OSC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3"/>
          <p:cNvSpPr/>
          <p:nvPr/>
        </p:nvSpPr>
        <p:spPr>
          <a:xfrm>
            <a:off x="1605350" y="1443750"/>
            <a:ext cx="1268700" cy="1128000"/>
          </a:xfrm>
          <a:prstGeom prst="ellipse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latin typeface="Montserrat"/>
                <a:ea typeface="Montserrat"/>
                <a:cs typeface="Montserrat"/>
                <a:sym typeface="Montserrat"/>
              </a:rPr>
              <a:t>17</a:t>
            </a: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latin typeface="Montserrat"/>
                <a:ea typeface="Montserrat"/>
                <a:cs typeface="Montserrat"/>
                <a:sym typeface="Montserrat"/>
              </a:rPr>
              <a:t>Ejercicios activos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9" name="Google Shape;269;p33"/>
          <p:cNvPicPr preferRelativeResize="0"/>
          <p:nvPr/>
        </p:nvPicPr>
        <p:blipFill rotWithShape="1">
          <a:blip r:embed="rId5">
            <a:alphaModFix/>
          </a:blip>
          <a:srcRect t="66478" b="14684"/>
          <a:stretch/>
        </p:blipFill>
        <p:spPr>
          <a:xfrm>
            <a:off x="329350" y="3699850"/>
            <a:ext cx="2579475" cy="6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DF8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4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4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4"/>
          <p:cNvSpPr txBox="1"/>
          <p:nvPr/>
        </p:nvSpPr>
        <p:spPr>
          <a:xfrm>
            <a:off x="1187688" y="1009325"/>
            <a:ext cx="69210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Gobierno Abierto en México: </a:t>
            </a:r>
            <a:endParaRPr sz="5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 años y contando</a:t>
            </a:r>
            <a:endParaRPr sz="5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DF8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5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5"/>
          <p:cNvSpPr txBox="1"/>
          <p:nvPr/>
        </p:nvSpPr>
        <p:spPr>
          <a:xfrm>
            <a:off x="3232125" y="1355713"/>
            <a:ext cx="56808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Se han elaborado Cuatro Planes de Acción que reúnen más de 70 compromisos de Gobierno Abierto a nivel nacional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La AGA México tiene un espacio de gobernanza y toma de decisiones denominado "Comité Coordinador" y se integra por el gobierno federal, el órgano garante de transparencia y la sociedad civil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35"/>
          <p:cNvSpPr txBox="1"/>
          <p:nvPr/>
        </p:nvSpPr>
        <p:spPr>
          <a:xfrm>
            <a:off x="371325" y="294425"/>
            <a:ext cx="8465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Alianza para el Gobierno Abierto en Mx</a:t>
            </a:r>
            <a:r>
              <a:rPr lang="en-GB" sz="3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00" y="1171600"/>
            <a:ext cx="2794026" cy="2645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E5A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/>
          <p:nvPr/>
        </p:nvSpPr>
        <p:spPr>
          <a:xfrm>
            <a:off x="311700" y="423425"/>
            <a:ext cx="7359600" cy="615900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" name="Google Shape;290;p36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7788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Alianza para el Gobierno Abierto en México</a:t>
            </a:r>
            <a:endParaRPr sz="2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92" name="Google Shape;292;p36"/>
          <p:cNvPicPr preferRelativeResize="0"/>
          <p:nvPr/>
        </p:nvPicPr>
        <p:blipFill rotWithShape="1">
          <a:blip r:embed="rId4">
            <a:alphaModFix/>
          </a:blip>
          <a:srcRect l="22564" t="21660" r="22547" b="8580"/>
          <a:stretch/>
        </p:blipFill>
        <p:spPr>
          <a:xfrm>
            <a:off x="774275" y="1275925"/>
            <a:ext cx="3868876" cy="296834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6"/>
          <p:cNvSpPr txBox="1"/>
          <p:nvPr/>
        </p:nvSpPr>
        <p:spPr>
          <a:xfrm>
            <a:off x="4993050" y="1229825"/>
            <a:ext cx="27648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 b="1">
                <a:solidFill>
                  <a:srgbClr val="343434"/>
                </a:solidFill>
                <a:latin typeface="Montserrat"/>
                <a:ea typeface="Montserrat"/>
                <a:cs typeface="Montserrat"/>
                <a:sym typeface="Montserrat"/>
              </a:rPr>
              <a:t>Comité Coordinador</a:t>
            </a:r>
            <a:endParaRPr sz="1900" b="1">
              <a:solidFill>
                <a:srgbClr val="34343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rgbClr val="34343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 b="1">
                <a:solidFill>
                  <a:srgbClr val="343434"/>
                </a:solidFill>
                <a:latin typeface="Montserrat"/>
                <a:ea typeface="Montserrat"/>
                <a:cs typeface="Montserrat"/>
                <a:sym typeface="Montserrat"/>
              </a:rPr>
              <a:t>Funciones</a:t>
            </a:r>
            <a:endParaRPr sz="1900" b="1">
              <a:solidFill>
                <a:srgbClr val="34343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rgbClr val="34343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36"/>
          <p:cNvSpPr txBox="1"/>
          <p:nvPr/>
        </p:nvSpPr>
        <p:spPr>
          <a:xfrm>
            <a:off x="4957350" y="2220988"/>
            <a:ext cx="28362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Medium"/>
              <a:buChar char="●"/>
            </a:pPr>
            <a:r>
              <a:rPr lang="en-GB" sz="1700">
                <a:latin typeface="Montserrat Medium"/>
                <a:ea typeface="Montserrat Medium"/>
                <a:cs typeface="Montserrat Medium"/>
                <a:sym typeface="Montserrat Medium"/>
              </a:rPr>
              <a:t>Diálogo horizontal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Medium"/>
              <a:buChar char="●"/>
            </a:pPr>
            <a:r>
              <a:rPr lang="en-GB" sz="1700">
                <a:latin typeface="Montserrat Medium"/>
                <a:ea typeface="Montserrat Medium"/>
                <a:cs typeface="Montserrat Medium"/>
                <a:sym typeface="Montserrat Medium"/>
              </a:rPr>
              <a:t>Seguimiento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Medium"/>
              <a:buChar char="●"/>
            </a:pPr>
            <a:r>
              <a:rPr lang="en-GB" sz="1700">
                <a:latin typeface="Montserrat Medium"/>
                <a:ea typeface="Montserrat Medium"/>
                <a:cs typeface="Montserrat Medium"/>
                <a:sym typeface="Montserrat Medium"/>
              </a:rPr>
              <a:t>Deliberación 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 Medium"/>
              <a:buChar char="●"/>
            </a:pPr>
            <a:r>
              <a:rPr lang="en-GB" sz="1700">
                <a:latin typeface="Montserrat Medium"/>
                <a:ea typeface="Montserrat Medium"/>
                <a:cs typeface="Montserrat Medium"/>
                <a:sym typeface="Montserrat Medium"/>
              </a:rPr>
              <a:t>Comunicación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E5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7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61388" y="439165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7"/>
          <p:cNvSpPr/>
          <p:nvPr/>
        </p:nvSpPr>
        <p:spPr>
          <a:xfrm>
            <a:off x="311700" y="271025"/>
            <a:ext cx="7359600" cy="615900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¿Qué ha pasado en la AGA México?</a:t>
            </a:r>
            <a:endParaRPr sz="2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02" name="Google Shape;302;p37"/>
          <p:cNvPicPr preferRelativeResize="0"/>
          <p:nvPr/>
        </p:nvPicPr>
        <p:blipFill rotWithShape="1">
          <a:blip r:embed="rId4">
            <a:alphaModFix/>
          </a:blip>
          <a:srcRect t="44410" r="11956" b="35118"/>
          <a:stretch/>
        </p:blipFill>
        <p:spPr>
          <a:xfrm>
            <a:off x="256150" y="2301756"/>
            <a:ext cx="5802358" cy="8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7"/>
          <p:cNvPicPr preferRelativeResize="0"/>
          <p:nvPr/>
        </p:nvPicPr>
        <p:blipFill rotWithShape="1">
          <a:blip r:embed="rId4">
            <a:alphaModFix/>
          </a:blip>
          <a:srcRect t="44410" r="59258" b="35118"/>
          <a:stretch/>
        </p:blipFill>
        <p:spPr>
          <a:xfrm>
            <a:off x="6101825" y="2296400"/>
            <a:ext cx="2685001" cy="8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7"/>
          <p:cNvSpPr txBox="1"/>
          <p:nvPr/>
        </p:nvSpPr>
        <p:spPr>
          <a:xfrm>
            <a:off x="325938" y="2582168"/>
            <a:ext cx="6300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2011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1298274" y="2582179"/>
            <a:ext cx="6300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2012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6" name="Google Shape;306;p37"/>
          <p:cNvSpPr txBox="1"/>
          <p:nvPr/>
        </p:nvSpPr>
        <p:spPr>
          <a:xfrm>
            <a:off x="2325502" y="2543370"/>
            <a:ext cx="6300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2013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7" name="Google Shape;307;p37"/>
          <p:cNvSpPr txBox="1"/>
          <p:nvPr/>
        </p:nvSpPr>
        <p:spPr>
          <a:xfrm>
            <a:off x="3213887" y="2540441"/>
            <a:ext cx="6300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2015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4102259" y="2513004"/>
            <a:ext cx="6300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2016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5102037" y="2540441"/>
            <a:ext cx="6300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2017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6202768" y="2513004"/>
            <a:ext cx="6300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2018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311" name="Google Shape;311;p37"/>
          <p:cNvCxnSpPr/>
          <p:nvPr/>
        </p:nvCxnSpPr>
        <p:spPr>
          <a:xfrm rot="10800000">
            <a:off x="640649" y="1803333"/>
            <a:ext cx="4800" cy="553800"/>
          </a:xfrm>
          <a:prstGeom prst="straightConnector1">
            <a:avLst/>
          </a:prstGeom>
          <a:noFill/>
          <a:ln w="38100" cap="flat" cmpd="sng">
            <a:solidFill>
              <a:srgbClr val="343434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37"/>
          <p:cNvCxnSpPr/>
          <p:nvPr/>
        </p:nvCxnSpPr>
        <p:spPr>
          <a:xfrm rot="10800000">
            <a:off x="1610662" y="3272490"/>
            <a:ext cx="4800" cy="553800"/>
          </a:xfrm>
          <a:prstGeom prst="straightConnector1">
            <a:avLst/>
          </a:prstGeom>
          <a:noFill/>
          <a:ln w="38100" cap="flat" cmpd="sng">
            <a:solidFill>
              <a:srgbClr val="343434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7"/>
          <p:cNvCxnSpPr/>
          <p:nvPr/>
        </p:nvCxnSpPr>
        <p:spPr>
          <a:xfrm rot="10800000">
            <a:off x="2637890" y="1803333"/>
            <a:ext cx="4800" cy="553800"/>
          </a:xfrm>
          <a:prstGeom prst="straightConnector1">
            <a:avLst/>
          </a:prstGeom>
          <a:noFill/>
          <a:ln w="38100" cap="flat" cmpd="sng">
            <a:solidFill>
              <a:srgbClr val="343434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7"/>
          <p:cNvCxnSpPr/>
          <p:nvPr/>
        </p:nvCxnSpPr>
        <p:spPr>
          <a:xfrm rot="10800000">
            <a:off x="3539140" y="3333450"/>
            <a:ext cx="4800" cy="553800"/>
          </a:xfrm>
          <a:prstGeom prst="straightConnector1">
            <a:avLst/>
          </a:prstGeom>
          <a:noFill/>
          <a:ln w="38100" cap="flat" cmpd="sng">
            <a:solidFill>
              <a:srgbClr val="343434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37"/>
          <p:cNvCxnSpPr/>
          <p:nvPr/>
        </p:nvCxnSpPr>
        <p:spPr>
          <a:xfrm rot="10800000">
            <a:off x="4448498" y="1759633"/>
            <a:ext cx="4800" cy="553800"/>
          </a:xfrm>
          <a:prstGeom prst="straightConnector1">
            <a:avLst/>
          </a:prstGeom>
          <a:noFill/>
          <a:ln w="38100" cap="flat" cmpd="sng">
            <a:solidFill>
              <a:srgbClr val="343434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37"/>
          <p:cNvCxnSpPr/>
          <p:nvPr/>
        </p:nvCxnSpPr>
        <p:spPr>
          <a:xfrm rot="10800000">
            <a:off x="5354167" y="3320945"/>
            <a:ext cx="4800" cy="553800"/>
          </a:xfrm>
          <a:prstGeom prst="straightConnector1">
            <a:avLst/>
          </a:prstGeom>
          <a:noFill/>
          <a:ln w="38100" cap="flat" cmpd="sng">
            <a:solidFill>
              <a:srgbClr val="343434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7"/>
          <p:cNvCxnSpPr/>
          <p:nvPr/>
        </p:nvCxnSpPr>
        <p:spPr>
          <a:xfrm rot="10800000">
            <a:off x="6465418" y="1742600"/>
            <a:ext cx="4800" cy="553800"/>
          </a:xfrm>
          <a:prstGeom prst="straightConnector1">
            <a:avLst/>
          </a:prstGeom>
          <a:noFill/>
          <a:ln w="38100" cap="flat" cmpd="sng">
            <a:solidFill>
              <a:srgbClr val="343434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7"/>
          <p:cNvCxnSpPr/>
          <p:nvPr/>
        </p:nvCxnSpPr>
        <p:spPr>
          <a:xfrm rot="10800000">
            <a:off x="7472682" y="3320945"/>
            <a:ext cx="4800" cy="553800"/>
          </a:xfrm>
          <a:prstGeom prst="straightConnector1">
            <a:avLst/>
          </a:prstGeom>
          <a:noFill/>
          <a:ln w="38100" cap="flat" cmpd="sng">
            <a:solidFill>
              <a:srgbClr val="34343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19" name="Google Shape;319;p37"/>
          <p:cNvSpPr txBox="1"/>
          <p:nvPr/>
        </p:nvSpPr>
        <p:spPr>
          <a:xfrm>
            <a:off x="7179793" y="2540441"/>
            <a:ext cx="6300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2019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0" name="Google Shape;320;p37"/>
          <p:cNvSpPr txBox="1"/>
          <p:nvPr/>
        </p:nvSpPr>
        <p:spPr>
          <a:xfrm>
            <a:off x="-114825" y="1199650"/>
            <a:ext cx="16170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1° Plan de Acción</a:t>
            </a: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Plan de Acción Ampliado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512975" y="3826300"/>
            <a:ext cx="21702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Transición </a:t>
            </a:r>
            <a:endParaRPr sz="1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Poder Ejecutivo</a:t>
            </a:r>
            <a:endParaRPr sz="1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FCH - EPN</a:t>
            </a:r>
            <a:endParaRPr sz="1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37"/>
          <p:cNvSpPr txBox="1"/>
          <p:nvPr/>
        </p:nvSpPr>
        <p:spPr>
          <a:xfrm>
            <a:off x="1928275" y="1199650"/>
            <a:ext cx="15258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2° Plan de Acción</a:t>
            </a:r>
            <a:endParaRPr sz="1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Consulta y 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mesas de trabajo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37"/>
          <p:cNvSpPr txBox="1"/>
          <p:nvPr/>
        </p:nvSpPr>
        <p:spPr>
          <a:xfrm>
            <a:off x="2596650" y="3826300"/>
            <a:ext cx="18888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Estrategia local INAI </a:t>
            </a:r>
            <a:br>
              <a:rPr lang="en-GB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Cumbre Global OGP</a:t>
            </a:r>
            <a:endParaRPr sz="1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CDMX</a:t>
            </a:r>
            <a:endParaRPr sz="1000" b="1">
              <a:solidFill>
                <a:schemeClr val="dk2"/>
              </a:solidFill>
            </a:endParaRPr>
          </a:p>
        </p:txBody>
      </p:sp>
      <p:sp>
        <p:nvSpPr>
          <p:cNvPr id="324" name="Google Shape;324;p37"/>
          <p:cNvSpPr txBox="1"/>
          <p:nvPr/>
        </p:nvSpPr>
        <p:spPr>
          <a:xfrm>
            <a:off x="8156818" y="2512991"/>
            <a:ext cx="6300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2020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5" name="Google Shape;325;p37"/>
          <p:cNvSpPr txBox="1"/>
          <p:nvPr/>
        </p:nvSpPr>
        <p:spPr>
          <a:xfrm>
            <a:off x="3680876" y="1199650"/>
            <a:ext cx="15258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3° Plan de Acción</a:t>
            </a:r>
            <a:endParaRPr sz="1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Consulta, jornadas, mesas</a:t>
            </a:r>
            <a:endParaRPr sz="1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37"/>
          <p:cNvSpPr txBox="1"/>
          <p:nvPr/>
        </p:nvSpPr>
        <p:spPr>
          <a:xfrm>
            <a:off x="4505950" y="1812038"/>
            <a:ext cx="1754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Espionaje a 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OSC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37"/>
          <p:cNvSpPr txBox="1"/>
          <p:nvPr/>
        </p:nvSpPr>
        <p:spPr>
          <a:xfrm>
            <a:off x="4674970" y="3884050"/>
            <a:ext cx="13632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Salida del NOSC del STT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37"/>
          <p:cNvSpPr txBox="1"/>
          <p:nvPr/>
        </p:nvSpPr>
        <p:spPr>
          <a:xfrm>
            <a:off x="5786220" y="1275388"/>
            <a:ext cx="13632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Response </a:t>
            </a:r>
            <a:endParaRPr sz="1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Policy</a:t>
            </a:r>
            <a:endParaRPr sz="1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37"/>
          <p:cNvSpPr txBox="1"/>
          <p:nvPr/>
        </p:nvSpPr>
        <p:spPr>
          <a:xfrm>
            <a:off x="6793470" y="3917488"/>
            <a:ext cx="13632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4° Plan de Acción</a:t>
            </a:r>
            <a:endParaRPr sz="1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Consulta, mesas, hojas de ruta</a:t>
            </a:r>
            <a:endParaRPr sz="1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30" name="Google Shape;330;p37"/>
          <p:cNvCxnSpPr/>
          <p:nvPr/>
        </p:nvCxnSpPr>
        <p:spPr>
          <a:xfrm rot="10800000">
            <a:off x="7472682" y="1720745"/>
            <a:ext cx="4800" cy="553800"/>
          </a:xfrm>
          <a:prstGeom prst="straightConnector1">
            <a:avLst/>
          </a:prstGeom>
          <a:noFill/>
          <a:ln w="38100" cap="flat" cmpd="sng">
            <a:solidFill>
              <a:srgbClr val="34343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1" name="Google Shape;331;p37"/>
          <p:cNvSpPr txBox="1"/>
          <p:nvPr/>
        </p:nvSpPr>
        <p:spPr>
          <a:xfrm>
            <a:off x="6853020" y="1275388"/>
            <a:ext cx="13632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Reactivación </a:t>
            </a:r>
            <a:endParaRPr sz="1000" b="1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 AGA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37"/>
          <p:cNvSpPr txBox="1"/>
          <p:nvPr/>
        </p:nvSpPr>
        <p:spPr>
          <a:xfrm>
            <a:off x="7767420" y="3180388"/>
            <a:ext cx="13632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Implementación 4° PA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37"/>
          <p:cNvSpPr txBox="1"/>
          <p:nvPr/>
        </p:nvSpPr>
        <p:spPr>
          <a:xfrm>
            <a:off x="5648950" y="3259838"/>
            <a:ext cx="1754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NOSC pública 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Informe Sombra 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del 3°PA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7"/>
          <p:cNvSpPr txBox="1"/>
          <p:nvPr/>
        </p:nvSpPr>
        <p:spPr>
          <a:xfrm>
            <a:off x="-91000" y="3183650"/>
            <a:ext cx="1474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8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8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38"/>
          <p:cNvSpPr txBox="1"/>
          <p:nvPr/>
        </p:nvSpPr>
        <p:spPr>
          <a:xfrm>
            <a:off x="1111488" y="1183675"/>
            <a:ext cx="69210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Casos relevantes en México</a:t>
            </a:r>
            <a:endParaRPr sz="5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DF8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9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9"/>
          <p:cNvSpPr txBox="1"/>
          <p:nvPr/>
        </p:nvSpPr>
        <p:spPr>
          <a:xfrm>
            <a:off x="449250" y="561350"/>
            <a:ext cx="36267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Valor de ejercicios de Gobierno Abierto</a:t>
            </a:r>
            <a:endParaRPr sz="5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48" name="Google Shape;348;p39"/>
          <p:cNvGrpSpPr/>
          <p:nvPr/>
        </p:nvGrpSpPr>
        <p:grpSpPr>
          <a:xfrm>
            <a:off x="3909099" y="209352"/>
            <a:ext cx="4957649" cy="4395976"/>
            <a:chOff x="3636324" y="217152"/>
            <a:chExt cx="4957649" cy="4395976"/>
          </a:xfrm>
        </p:grpSpPr>
        <p:pic>
          <p:nvPicPr>
            <p:cNvPr id="349" name="Google Shape;349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30164">
              <a:off x="3859761" y="483529"/>
              <a:ext cx="4510775" cy="38632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39"/>
            <p:cNvSpPr txBox="1"/>
            <p:nvPr/>
          </p:nvSpPr>
          <p:spPr>
            <a:xfrm rot="169101">
              <a:off x="4079991" y="1071816"/>
              <a:ext cx="3819420" cy="2154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compromisos de Gobierno Abierto han permitido establecer un espacio de interacción e incidencia directa con autoridades. Aunque no siempre se obtiene éxito en la implementación, se presentan como una opción y oportunidad más para la sociedad civil de incidir y posicionar temas en la agenda pública</a:t>
              </a:r>
              <a:r>
                <a:rPr lang="en-GB" sz="1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0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0"/>
          <p:cNvSpPr txBox="1"/>
          <p:nvPr/>
        </p:nvSpPr>
        <p:spPr>
          <a:xfrm>
            <a:off x="268600" y="376025"/>
            <a:ext cx="8339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Casos relevantes de Gobierno Abierto</a:t>
            </a:r>
            <a:endParaRPr sz="2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40"/>
          <p:cNvSpPr txBox="1"/>
          <p:nvPr/>
        </p:nvSpPr>
        <p:spPr>
          <a:xfrm>
            <a:off x="617625" y="1010975"/>
            <a:ext cx="8272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Compromiso 2PA: Base de datos de Personas Desaparecidas</a:t>
            </a:r>
            <a:endParaRPr sz="2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8" name="Google Shape;358;p40"/>
          <p:cNvPicPr preferRelativeResize="0"/>
          <p:nvPr/>
        </p:nvPicPr>
        <p:blipFill rotWithShape="1">
          <a:blip r:embed="rId4">
            <a:alphaModFix/>
          </a:blip>
          <a:srcRect l="5556" r="3649"/>
          <a:stretch/>
        </p:blipFill>
        <p:spPr>
          <a:xfrm rot="412113">
            <a:off x="5599536" y="1957292"/>
            <a:ext cx="3296553" cy="204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0"/>
          <p:cNvSpPr txBox="1"/>
          <p:nvPr/>
        </p:nvSpPr>
        <p:spPr>
          <a:xfrm>
            <a:off x="130950" y="1553525"/>
            <a:ext cx="53583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compromiso buscaba reorganizar y hacer funcional el registro de personas extraviadas con base al reglamento de la Ley de Registro de Personas Desaparecidas y participación activa de la sociedad civil.</a:t>
            </a:r>
            <a:b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le dio seguimiento en el 3PA con más compromisos.</a:t>
            </a:r>
            <a:b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2020 la Comisión Nacional de Búsqueda lanzó en versión pública el Registro Nacional de Personas Desaparecidas y No Localizadas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40"/>
          <p:cNvSpPr/>
          <p:nvPr/>
        </p:nvSpPr>
        <p:spPr>
          <a:xfrm>
            <a:off x="192400" y="971600"/>
            <a:ext cx="496800" cy="4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1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1"/>
          <p:cNvSpPr txBox="1"/>
          <p:nvPr/>
        </p:nvSpPr>
        <p:spPr>
          <a:xfrm>
            <a:off x="242975" y="316300"/>
            <a:ext cx="8339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Casos relevantes de Gobierno Abierto</a:t>
            </a:r>
            <a:endParaRPr sz="2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41"/>
          <p:cNvSpPr txBox="1"/>
          <p:nvPr/>
        </p:nvSpPr>
        <p:spPr>
          <a:xfrm>
            <a:off x="340400" y="1309400"/>
            <a:ext cx="5613600" cy="30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Buscaba fortalecer acciones de promoción y prevención a la salud dirigidas al reconocimiento de la obesidad como enfermedad por medio de un grupo multidisciplinario, una instancia tripartita para monitorear la normativa y la modificación de las NOM-051- SCFI/SSA1-2010 y NOM-086- SSA1-1994 basado en la evidencia científica del etiquetado frontal con una consulta plural.</a:t>
            </a:r>
            <a:b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Fue el primer Plan de Acción que abordó un tema de salud como la obesidad.</a:t>
            </a:r>
            <a:b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2020 se modificó la Ley General de Salud para implementar el etiquetado claro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8" name="Google Shape;368;p41"/>
          <p:cNvPicPr preferRelativeResize="0"/>
          <p:nvPr/>
        </p:nvPicPr>
        <p:blipFill rotWithShape="1">
          <a:blip r:embed="rId4">
            <a:alphaModFix/>
          </a:blip>
          <a:srcRect l="18396" r="18579"/>
          <a:stretch/>
        </p:blipFill>
        <p:spPr>
          <a:xfrm>
            <a:off x="6043625" y="1663875"/>
            <a:ext cx="2676000" cy="2528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41"/>
          <p:cNvGrpSpPr/>
          <p:nvPr/>
        </p:nvGrpSpPr>
        <p:grpSpPr>
          <a:xfrm>
            <a:off x="242963" y="948050"/>
            <a:ext cx="5800650" cy="585000"/>
            <a:chOff x="2343175" y="986075"/>
            <a:chExt cx="5800650" cy="585000"/>
          </a:xfrm>
        </p:grpSpPr>
        <p:sp>
          <p:nvSpPr>
            <p:cNvPr id="370" name="Google Shape;370;p41"/>
            <p:cNvSpPr txBox="1"/>
            <p:nvPr/>
          </p:nvSpPr>
          <p:spPr>
            <a:xfrm>
              <a:off x="2969425" y="1032275"/>
              <a:ext cx="517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Compromiso 3PA: Etiquetado frontal</a:t>
              </a:r>
              <a:endParaRPr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2343175" y="986075"/>
              <a:ext cx="584400" cy="585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400" b="1"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3900"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265375" y="629475"/>
            <a:ext cx="40032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DINÁMICA DE PRESENTACIÓN</a:t>
            </a:r>
            <a:endParaRPr sz="3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 amt="64000"/>
          </a:blip>
          <a:srcRect t="12020" r="48533" b="12802"/>
          <a:stretch/>
        </p:blipFill>
        <p:spPr>
          <a:xfrm>
            <a:off x="800525" y="466575"/>
            <a:ext cx="2509975" cy="36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DF8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42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2"/>
          <p:cNvSpPr txBox="1"/>
          <p:nvPr/>
        </p:nvSpPr>
        <p:spPr>
          <a:xfrm>
            <a:off x="268600" y="376025"/>
            <a:ext cx="8339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Casos relevantes de Gobierno Abierto</a:t>
            </a:r>
            <a:endParaRPr sz="2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42"/>
          <p:cNvSpPr txBox="1"/>
          <p:nvPr/>
        </p:nvSpPr>
        <p:spPr>
          <a:xfrm>
            <a:off x="693825" y="1010975"/>
            <a:ext cx="8008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Compromiso 3PA: Modelo de una política nacional de Cuidados</a:t>
            </a:r>
            <a:endParaRPr sz="2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42"/>
          <p:cNvSpPr txBox="1"/>
          <p:nvPr/>
        </p:nvSpPr>
        <p:spPr>
          <a:xfrm>
            <a:off x="192400" y="1666775"/>
            <a:ext cx="4190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compromiso buscaba poner en funcionamiento el Sistema Nacional de Cuidados con un órgano participativo encargado de su diseño, implementación, monitoreo y evaluación, así como un mecanismo de difusión ciudadana.</a:t>
            </a:r>
            <a:b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retomó en el 4PA y se sumaron más actores: GIRE, INCIDE Social y el Conapred.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42"/>
          <p:cNvSpPr/>
          <p:nvPr/>
        </p:nvSpPr>
        <p:spPr>
          <a:xfrm>
            <a:off x="192400" y="971600"/>
            <a:ext cx="496800" cy="4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1" name="Google Shape;38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2500" y="1811375"/>
            <a:ext cx="4505901" cy="23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3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3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43"/>
          <p:cNvSpPr txBox="1"/>
          <p:nvPr/>
        </p:nvSpPr>
        <p:spPr>
          <a:xfrm>
            <a:off x="462562" y="1066775"/>
            <a:ext cx="80961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Actores </a:t>
            </a:r>
            <a:endParaRPr sz="5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¿Quiénes deben participar?</a:t>
            </a:r>
            <a:endParaRPr sz="55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44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4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44"/>
          <p:cNvSpPr txBox="1"/>
          <p:nvPr/>
        </p:nvSpPr>
        <p:spPr>
          <a:xfrm>
            <a:off x="1111488" y="498750"/>
            <a:ext cx="692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 debe buscar que participe una amplia y diversa cantidad de actores</a:t>
            </a:r>
            <a:endParaRPr sz="2500"/>
          </a:p>
        </p:txBody>
      </p:sp>
      <p:pic>
        <p:nvPicPr>
          <p:cNvPr id="396" name="Google Shape;396;p44"/>
          <p:cNvPicPr preferRelativeResize="0"/>
          <p:nvPr/>
        </p:nvPicPr>
        <p:blipFill rotWithShape="1">
          <a:blip r:embed="rId4">
            <a:alphaModFix/>
          </a:blip>
          <a:srcRect l="30154" r="30925"/>
          <a:stretch/>
        </p:blipFill>
        <p:spPr>
          <a:xfrm>
            <a:off x="416600" y="1698325"/>
            <a:ext cx="1248126" cy="168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5425" y="1999662"/>
            <a:ext cx="1553271" cy="155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9400" y="1486775"/>
            <a:ext cx="1248131" cy="189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2325" y="1701938"/>
            <a:ext cx="16763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54250" y="1516325"/>
            <a:ext cx="1895200" cy="18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4"/>
          <p:cNvSpPr/>
          <p:nvPr/>
        </p:nvSpPr>
        <p:spPr>
          <a:xfrm>
            <a:off x="295450" y="3505100"/>
            <a:ext cx="1463700" cy="53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Montserrat"/>
                <a:ea typeface="Montserrat"/>
                <a:cs typeface="Montserrat"/>
                <a:sym typeface="Montserrat"/>
              </a:rPr>
              <a:t>Expertas internacionales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44"/>
          <p:cNvSpPr/>
          <p:nvPr/>
        </p:nvSpPr>
        <p:spPr>
          <a:xfrm>
            <a:off x="1980200" y="3505100"/>
            <a:ext cx="1463700" cy="53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Montserrat"/>
                <a:ea typeface="Montserrat"/>
                <a:cs typeface="Montserrat"/>
                <a:sym typeface="Montserrat"/>
              </a:rPr>
              <a:t>Academia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44"/>
          <p:cNvSpPr/>
          <p:nvPr/>
        </p:nvSpPr>
        <p:spPr>
          <a:xfrm>
            <a:off x="3778750" y="3505100"/>
            <a:ext cx="1463700" cy="53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Montserrat"/>
                <a:ea typeface="Montserrat"/>
                <a:cs typeface="Montserrat"/>
                <a:sym typeface="Montserrat"/>
              </a:rPr>
              <a:t>Comunidades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44"/>
          <p:cNvSpPr/>
          <p:nvPr/>
        </p:nvSpPr>
        <p:spPr>
          <a:xfrm>
            <a:off x="7375500" y="3474800"/>
            <a:ext cx="1463700" cy="53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Montserrat"/>
                <a:ea typeface="Montserrat"/>
                <a:cs typeface="Montserrat"/>
                <a:sym typeface="Montserrat"/>
              </a:rPr>
              <a:t>Sociedad civil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44"/>
          <p:cNvSpPr/>
          <p:nvPr/>
        </p:nvSpPr>
        <p:spPr>
          <a:xfrm>
            <a:off x="5491075" y="3474800"/>
            <a:ext cx="1463700" cy="53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Montserrat"/>
                <a:ea typeface="Montserrat"/>
                <a:cs typeface="Montserrat"/>
                <a:sym typeface="Montserrat"/>
              </a:rPr>
              <a:t>Personas con situación de vulnerabilidad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5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5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p45"/>
          <p:cNvSpPr txBox="1"/>
          <p:nvPr/>
        </p:nvSpPr>
        <p:spPr>
          <a:xfrm>
            <a:off x="1111488" y="982250"/>
            <a:ext cx="6921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¿Cómo se construye un Plan de Acción?</a:t>
            </a:r>
            <a:endParaRPr sz="5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46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6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9" name="Google Shape;41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025" y="729850"/>
            <a:ext cx="3394300" cy="33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6"/>
          <p:cNvSpPr txBox="1"/>
          <p:nvPr/>
        </p:nvSpPr>
        <p:spPr>
          <a:xfrm>
            <a:off x="2833625" y="255150"/>
            <a:ext cx="5962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Los Planes de Acción se construyen bajo metodologías enfocadas en la co-creación y participación ciudadana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46"/>
          <p:cNvSpPr/>
          <p:nvPr/>
        </p:nvSpPr>
        <p:spPr>
          <a:xfrm>
            <a:off x="3810526" y="1514800"/>
            <a:ext cx="2447400" cy="170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OGP</a:t>
            </a:r>
            <a:r>
              <a:rPr lang="en-GB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 establece criterios y lineamientos que deben seguir los países: Hacer consultas, mesas de diálogo, encuestas, etc.</a:t>
            </a:r>
            <a:endParaRPr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46"/>
          <p:cNvSpPr/>
          <p:nvPr/>
        </p:nvSpPr>
        <p:spPr>
          <a:xfrm>
            <a:off x="6392125" y="2413650"/>
            <a:ext cx="2541600" cy="160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La Plataforma de Cocreación desde lo local </a:t>
            </a:r>
            <a:r>
              <a:rPr lang="en-GB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establece una metodología con pasos muy similares a los requeridos por OGP</a:t>
            </a:r>
            <a:endParaRPr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47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7"/>
          <p:cNvSpPr txBox="1"/>
          <p:nvPr/>
        </p:nvSpPr>
        <p:spPr>
          <a:xfrm>
            <a:off x="470025" y="255150"/>
            <a:ext cx="8326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Co-creación de los Planes de Acción de AGA Mx</a:t>
            </a: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9" name="Google Shape;42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580" y="1231688"/>
            <a:ext cx="2583163" cy="268677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7"/>
          <p:cNvSpPr/>
          <p:nvPr/>
        </p:nvSpPr>
        <p:spPr>
          <a:xfrm>
            <a:off x="472175" y="1033400"/>
            <a:ext cx="2041200" cy="5640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2do Plan de Acción</a:t>
            </a:r>
            <a:endParaRPr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47"/>
          <p:cNvSpPr txBox="1"/>
          <p:nvPr/>
        </p:nvSpPr>
        <p:spPr>
          <a:xfrm>
            <a:off x="107825" y="1633925"/>
            <a:ext cx="2769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 mesas de trabajo temáticas, diagnósticos iniciales, mesas de trabajo y planes de trabajo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2" name="Google Shape;432;p47"/>
          <p:cNvSpPr/>
          <p:nvPr/>
        </p:nvSpPr>
        <p:spPr>
          <a:xfrm>
            <a:off x="1246025" y="2627363"/>
            <a:ext cx="493500" cy="56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7"/>
          <p:cNvSpPr/>
          <p:nvPr/>
        </p:nvSpPr>
        <p:spPr>
          <a:xfrm>
            <a:off x="558425" y="3337750"/>
            <a:ext cx="1868700" cy="6987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26 compromisos</a:t>
            </a:r>
            <a:endParaRPr sz="18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47"/>
          <p:cNvSpPr/>
          <p:nvPr/>
        </p:nvSpPr>
        <p:spPr>
          <a:xfrm>
            <a:off x="3215375" y="1033400"/>
            <a:ext cx="2041200" cy="5640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3er Plan de Acción</a:t>
            </a:r>
            <a:endParaRPr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47"/>
          <p:cNvSpPr txBox="1"/>
          <p:nvPr/>
        </p:nvSpPr>
        <p:spPr>
          <a:xfrm>
            <a:off x="2851025" y="1633925"/>
            <a:ext cx="2769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Jornadas Abiertas y mesas de trabajo con expertos. Participaron +400 personas.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47"/>
          <p:cNvSpPr/>
          <p:nvPr/>
        </p:nvSpPr>
        <p:spPr>
          <a:xfrm>
            <a:off x="3989225" y="2627363"/>
            <a:ext cx="493500" cy="56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7"/>
          <p:cNvSpPr/>
          <p:nvPr/>
        </p:nvSpPr>
        <p:spPr>
          <a:xfrm>
            <a:off x="3301625" y="3337750"/>
            <a:ext cx="1868700" cy="6987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8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compromisos</a:t>
            </a:r>
            <a:endParaRPr sz="18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8"/>
          <p:cNvSpPr/>
          <p:nvPr/>
        </p:nvSpPr>
        <p:spPr>
          <a:xfrm>
            <a:off x="-124700" y="4393625"/>
            <a:ext cx="9320700" cy="894000"/>
          </a:xfrm>
          <a:prstGeom prst="rect">
            <a:avLst/>
          </a:prstGeom>
          <a:solidFill>
            <a:srgbClr val="03A66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3" name="Google Shape;443;p48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8"/>
          <p:cNvSpPr txBox="1"/>
          <p:nvPr/>
        </p:nvSpPr>
        <p:spPr>
          <a:xfrm>
            <a:off x="470025" y="255150"/>
            <a:ext cx="8326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rgbClr val="F2B705"/>
                </a:solidFill>
                <a:latin typeface="Montserrat"/>
                <a:ea typeface="Montserrat"/>
                <a:cs typeface="Montserrat"/>
                <a:sym typeface="Montserrat"/>
              </a:rPr>
              <a:t>Co-creación del 4to. Plan de Acción 2019-2022</a:t>
            </a:r>
            <a:endParaRPr sz="2500" b="1">
              <a:solidFill>
                <a:srgbClr val="F2B70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48"/>
          <p:cNvSpPr txBox="1"/>
          <p:nvPr/>
        </p:nvSpPr>
        <p:spPr>
          <a:xfrm>
            <a:off x="474700" y="2227598"/>
            <a:ext cx="10968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Consulta pública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48"/>
          <p:cNvSpPr txBox="1"/>
          <p:nvPr/>
        </p:nvSpPr>
        <p:spPr>
          <a:xfrm>
            <a:off x="4861350" y="2227606"/>
            <a:ext cx="12864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Mesas de cocreación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48"/>
          <p:cNvSpPr txBox="1"/>
          <p:nvPr/>
        </p:nvSpPr>
        <p:spPr>
          <a:xfrm>
            <a:off x="6289375" y="2227600"/>
            <a:ext cx="11976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Hojas de ruta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48"/>
          <p:cNvSpPr txBox="1"/>
          <p:nvPr/>
        </p:nvSpPr>
        <p:spPr>
          <a:xfrm>
            <a:off x="1632450" y="2227600"/>
            <a:ext cx="17115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Sistematización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48"/>
          <p:cNvSpPr txBox="1"/>
          <p:nvPr/>
        </p:nvSpPr>
        <p:spPr>
          <a:xfrm>
            <a:off x="3293538" y="2227594"/>
            <a:ext cx="14262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Árboles de problemas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0" name="Google Shape;45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25" y="2764599"/>
            <a:ext cx="853150" cy="96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7775" y="2763448"/>
            <a:ext cx="1022324" cy="102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1649" y="2673449"/>
            <a:ext cx="1286399" cy="111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9825" y="2761913"/>
            <a:ext cx="938700" cy="9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39375" y="2667288"/>
            <a:ext cx="1096800" cy="10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/>
          <p:nvPr/>
        </p:nvSpPr>
        <p:spPr>
          <a:xfrm>
            <a:off x="7508575" y="2227600"/>
            <a:ext cx="12864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Publicación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6" name="Google Shape;456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27913" y="2685713"/>
            <a:ext cx="938700" cy="9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8"/>
          <p:cNvSpPr txBox="1"/>
          <p:nvPr/>
        </p:nvSpPr>
        <p:spPr>
          <a:xfrm>
            <a:off x="872925" y="1034075"/>
            <a:ext cx="769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8"/>
          <p:cNvSpPr/>
          <p:nvPr/>
        </p:nvSpPr>
        <p:spPr>
          <a:xfrm>
            <a:off x="724500" y="966925"/>
            <a:ext cx="7695000" cy="894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El Comité Coordinador trabajó 10 meses en una metodología de cocreación. Participaron  </a:t>
            </a:r>
            <a:r>
              <a:rPr lang="en-GB" sz="1600" b="1">
                <a:latin typeface="Montserrat"/>
                <a:ea typeface="Montserrat"/>
                <a:cs typeface="Montserrat"/>
                <a:sym typeface="Montserrat"/>
              </a:rPr>
              <a:t>480 personas.</a:t>
            </a: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El 4PA se conformó por 13 compromisos.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9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9"/>
          <p:cNvSpPr txBox="1"/>
          <p:nvPr/>
        </p:nvSpPr>
        <p:spPr>
          <a:xfrm>
            <a:off x="470025" y="255150"/>
            <a:ext cx="825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Características del 4to. Plan de Acción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5" name="Google Shape;465;p49"/>
          <p:cNvSpPr txBox="1"/>
          <p:nvPr/>
        </p:nvSpPr>
        <p:spPr>
          <a:xfrm>
            <a:off x="1077325" y="1058275"/>
            <a:ext cx="2044200" cy="796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Implementado por el Ejecutivo Federal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49"/>
          <p:cNvSpPr txBox="1"/>
          <p:nvPr/>
        </p:nvSpPr>
        <p:spPr>
          <a:xfrm>
            <a:off x="3698325" y="1062650"/>
            <a:ext cx="1905900" cy="796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Montserrat"/>
                <a:ea typeface="Montserrat"/>
                <a:cs typeface="Montserrat"/>
                <a:sym typeface="Montserrat"/>
              </a:rPr>
              <a:t>Perspectivas transversales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7" name="Google Shape;46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2083075"/>
            <a:ext cx="2013925" cy="20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2275" y="2006875"/>
            <a:ext cx="1801575" cy="10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8200" y="2825513"/>
            <a:ext cx="1635788" cy="1635788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9"/>
          <p:cNvSpPr txBox="1"/>
          <p:nvPr/>
        </p:nvSpPr>
        <p:spPr>
          <a:xfrm>
            <a:off x="6136725" y="1062650"/>
            <a:ext cx="1905900" cy="796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Montserrat"/>
                <a:ea typeface="Montserrat"/>
                <a:cs typeface="Montserrat"/>
                <a:sym typeface="Montserrat"/>
              </a:rPr>
              <a:t>Plan de 2 años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1" name="Google Shape;471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83000" y="1841025"/>
            <a:ext cx="1046700" cy="10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9"/>
          <p:cNvSpPr txBox="1"/>
          <p:nvPr/>
        </p:nvSpPr>
        <p:spPr>
          <a:xfrm>
            <a:off x="6939000" y="2703700"/>
            <a:ext cx="1490700" cy="1046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Derivado de la pandemia el período del 4PA se ajustó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B39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50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0"/>
          <p:cNvSpPr txBox="1"/>
          <p:nvPr/>
        </p:nvSpPr>
        <p:spPr>
          <a:xfrm>
            <a:off x="408750" y="255150"/>
            <a:ext cx="8326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Herramienta de seguimiento 4PA</a:t>
            </a:r>
            <a:endParaRPr sz="3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9" name="Google Shape;47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400" y="1212250"/>
            <a:ext cx="8488418" cy="27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729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51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1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51"/>
          <p:cNvSpPr txBox="1"/>
          <p:nvPr/>
        </p:nvSpPr>
        <p:spPr>
          <a:xfrm>
            <a:off x="1111488" y="829850"/>
            <a:ext cx="6921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¿Cómo se implementa un Plan de Acción?</a:t>
            </a:r>
            <a:endParaRPr sz="5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90663" y="1411975"/>
            <a:ext cx="84399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¿QUÉ ES </a:t>
            </a:r>
            <a:endParaRPr sz="5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GOBIERNO ABIERTO?</a:t>
            </a:r>
            <a:endParaRPr sz="55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2"/>
          <p:cNvSpPr/>
          <p:nvPr/>
        </p:nvSpPr>
        <p:spPr>
          <a:xfrm>
            <a:off x="-101300" y="4452500"/>
            <a:ext cx="9305100" cy="995700"/>
          </a:xfrm>
          <a:prstGeom prst="rect">
            <a:avLst/>
          </a:prstGeom>
          <a:solidFill>
            <a:srgbClr val="03A66A"/>
          </a:solidFill>
          <a:ln w="9525" cap="flat" cmpd="sng">
            <a:solidFill>
              <a:srgbClr val="03A6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3A66A"/>
              </a:solidFill>
            </a:endParaRPr>
          </a:p>
        </p:txBody>
      </p:sp>
      <p:pic>
        <p:nvPicPr>
          <p:cNvPr id="492" name="Google Shape;492;p52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4018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2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4" name="Google Shape;494;p52"/>
          <p:cNvSpPr txBox="1"/>
          <p:nvPr/>
        </p:nvSpPr>
        <p:spPr>
          <a:xfrm>
            <a:off x="362601" y="829850"/>
            <a:ext cx="48075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rgbClr val="403B39"/>
                </a:solidFill>
                <a:latin typeface="Montserrat"/>
                <a:ea typeface="Montserrat"/>
                <a:cs typeface="Montserrat"/>
                <a:sym typeface="Montserrat"/>
              </a:rPr>
              <a:t>Es indispensable el trabajo en equipo entre Gob - OSC pero sobre todo la voluntad política</a:t>
            </a:r>
            <a:endParaRPr sz="3500">
              <a:solidFill>
                <a:srgbClr val="403B39"/>
              </a:solidFill>
            </a:endParaRPr>
          </a:p>
        </p:txBody>
      </p:sp>
      <p:pic>
        <p:nvPicPr>
          <p:cNvPr id="495" name="Google Shape;49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6875" y="459875"/>
            <a:ext cx="3770550" cy="37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729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3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3"/>
          <p:cNvSpPr txBox="1"/>
          <p:nvPr/>
        </p:nvSpPr>
        <p:spPr>
          <a:xfrm>
            <a:off x="658050" y="389425"/>
            <a:ext cx="7681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Dinámicas y procesos de colaboración 4PA</a:t>
            </a: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53"/>
          <p:cNvSpPr/>
          <p:nvPr/>
        </p:nvSpPr>
        <p:spPr>
          <a:xfrm>
            <a:off x="500625" y="1342975"/>
            <a:ext cx="1571400" cy="136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Grupos de Trabajo por cada compromiso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53"/>
          <p:cNvSpPr/>
          <p:nvPr/>
        </p:nvSpPr>
        <p:spPr>
          <a:xfrm>
            <a:off x="500625" y="2834288"/>
            <a:ext cx="1571400" cy="136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Comité Coordinador espacio central de decisiones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53"/>
          <p:cNvSpPr/>
          <p:nvPr/>
        </p:nvSpPr>
        <p:spPr>
          <a:xfrm>
            <a:off x="4024550" y="1342975"/>
            <a:ext cx="1571400" cy="136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Sesiones de seguimiento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53"/>
          <p:cNvSpPr/>
          <p:nvPr/>
        </p:nvSpPr>
        <p:spPr>
          <a:xfrm>
            <a:off x="4024550" y="2878900"/>
            <a:ext cx="1571400" cy="136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Enlace y coordinación de gob y OSC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6" name="Google Shape;506;p53"/>
          <p:cNvPicPr preferRelativeResize="0"/>
          <p:nvPr/>
        </p:nvPicPr>
        <p:blipFill rotWithShape="1">
          <a:blip r:embed="rId4">
            <a:alphaModFix/>
          </a:blip>
          <a:srcRect l="39769" t="65052" r="22548" b="18851"/>
          <a:stretch/>
        </p:blipFill>
        <p:spPr>
          <a:xfrm>
            <a:off x="5589550" y="3075350"/>
            <a:ext cx="3467365" cy="89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6750" y="1253050"/>
            <a:ext cx="1369800" cy="13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3"/>
          <p:cNvSpPr txBox="1"/>
          <p:nvPr/>
        </p:nvSpPr>
        <p:spPr>
          <a:xfrm>
            <a:off x="7399650" y="1477250"/>
            <a:ext cx="1571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De enero 2020 a oct 2021 se han tenido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226 reuniones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9" name="Google Shape;509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4425" y="1141225"/>
            <a:ext cx="1647725" cy="16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1325" y="2941350"/>
            <a:ext cx="1189425" cy="11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DF8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54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4"/>
          <p:cNvSpPr txBox="1"/>
          <p:nvPr/>
        </p:nvSpPr>
        <p:spPr>
          <a:xfrm>
            <a:off x="268600" y="160825"/>
            <a:ext cx="8875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Condiciones que favorecen el cumplimiento de compromisos</a:t>
            </a:r>
            <a:endParaRPr sz="2200" b="1"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7" name="Google Shape;517;p54"/>
          <p:cNvSpPr txBox="1"/>
          <p:nvPr/>
        </p:nvSpPr>
        <p:spPr>
          <a:xfrm>
            <a:off x="473425" y="1107125"/>
            <a:ext cx="1646400" cy="1046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Funcionarios públicos con poder de decisión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8" name="Google Shape;518;p54"/>
          <p:cNvSpPr txBox="1"/>
          <p:nvPr/>
        </p:nvSpPr>
        <p:spPr>
          <a:xfrm>
            <a:off x="452075" y="2280125"/>
            <a:ext cx="1646400" cy="1046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Poder de negociación de la agencia coordinadora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54"/>
          <p:cNvSpPr txBox="1"/>
          <p:nvPr/>
        </p:nvSpPr>
        <p:spPr>
          <a:xfrm>
            <a:off x="2307175" y="1319300"/>
            <a:ext cx="1932300" cy="1046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Alinear compromisos con planes y acciones de la Admin.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54"/>
          <p:cNvSpPr txBox="1"/>
          <p:nvPr/>
        </p:nvSpPr>
        <p:spPr>
          <a:xfrm>
            <a:off x="463900" y="3479213"/>
            <a:ext cx="1646400" cy="785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Montserrat"/>
                <a:ea typeface="Montserrat"/>
                <a:cs typeface="Montserrat"/>
                <a:sym typeface="Montserrat"/>
              </a:rPr>
              <a:t>Documentación de procesos y actividades</a:t>
            </a: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1" name="Google Shape;521;p54"/>
          <p:cNvSpPr txBox="1"/>
          <p:nvPr/>
        </p:nvSpPr>
        <p:spPr>
          <a:xfrm>
            <a:off x="2303150" y="2571863"/>
            <a:ext cx="1953000" cy="615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Coordinación interinstitucional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p54"/>
          <p:cNvSpPr txBox="1"/>
          <p:nvPr/>
        </p:nvSpPr>
        <p:spPr>
          <a:xfrm>
            <a:off x="2307175" y="3410625"/>
            <a:ext cx="1953000" cy="615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Colaboración directa OSC-Gob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3" name="Google Shape;52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0575" y="1183325"/>
            <a:ext cx="1261800" cy="12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850" y="1312775"/>
            <a:ext cx="2397175" cy="23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2851" y="2529526"/>
            <a:ext cx="1646400" cy="164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DF8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5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5"/>
          <p:cNvSpPr txBox="1"/>
          <p:nvPr/>
        </p:nvSpPr>
        <p:spPr>
          <a:xfrm>
            <a:off x="192400" y="237025"/>
            <a:ext cx="887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¿Cuál es el papel y rol de la sociedad civil?</a:t>
            </a:r>
            <a:endParaRPr sz="3000" b="1"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2" name="Google Shape;53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650" y="2266950"/>
            <a:ext cx="1598100" cy="15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5"/>
          <p:cNvSpPr txBox="1"/>
          <p:nvPr/>
        </p:nvSpPr>
        <p:spPr>
          <a:xfrm>
            <a:off x="241725" y="1275500"/>
            <a:ext cx="1598100" cy="8772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latin typeface="Montserrat"/>
                <a:ea typeface="Montserrat"/>
                <a:cs typeface="Montserrat"/>
                <a:sym typeface="Montserrat"/>
              </a:rPr>
              <a:t>Aportan conocimiento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4" name="Google Shape;534;p55"/>
          <p:cNvSpPr txBox="1"/>
          <p:nvPr/>
        </p:nvSpPr>
        <p:spPr>
          <a:xfrm>
            <a:off x="1996625" y="1275500"/>
            <a:ext cx="1598100" cy="8772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latin typeface="Montserrat"/>
                <a:ea typeface="Montserrat"/>
                <a:cs typeface="Montserrat"/>
                <a:sym typeface="Montserrat"/>
              </a:rPr>
              <a:t>Aportan recursos 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5" name="Google Shape;535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6625" y="2325800"/>
            <a:ext cx="1521900" cy="15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5"/>
          <p:cNvSpPr txBox="1"/>
          <p:nvPr/>
        </p:nvSpPr>
        <p:spPr>
          <a:xfrm>
            <a:off x="3749225" y="1275500"/>
            <a:ext cx="1598100" cy="8772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Estrategias de Coordinación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7" name="Google Shape;537;p55"/>
          <p:cNvSpPr txBox="1"/>
          <p:nvPr/>
        </p:nvSpPr>
        <p:spPr>
          <a:xfrm>
            <a:off x="5501825" y="1275500"/>
            <a:ext cx="1598100" cy="8772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latin typeface="Montserrat"/>
                <a:ea typeface="Montserrat"/>
                <a:cs typeface="Montserrat"/>
                <a:sym typeface="Montserrat"/>
              </a:rPr>
              <a:t>Documentación de diálogos y avances</a:t>
            </a: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8" name="Google Shape;538;p55"/>
          <p:cNvSpPr txBox="1"/>
          <p:nvPr/>
        </p:nvSpPr>
        <p:spPr>
          <a:xfrm>
            <a:off x="7254425" y="1275500"/>
            <a:ext cx="1598100" cy="8772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Estrategias de incidencia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9" name="Google Shape;539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3325" y="2305100"/>
            <a:ext cx="1454875" cy="14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3000" y="2305100"/>
            <a:ext cx="1454875" cy="14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6475" y="2305100"/>
            <a:ext cx="1454875" cy="14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DF8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56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6"/>
          <p:cNvSpPr txBox="1"/>
          <p:nvPr/>
        </p:nvSpPr>
        <p:spPr>
          <a:xfrm>
            <a:off x="604325" y="631175"/>
            <a:ext cx="777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56"/>
          <p:cNvSpPr txBox="1"/>
          <p:nvPr/>
        </p:nvSpPr>
        <p:spPr>
          <a:xfrm>
            <a:off x="421313" y="384875"/>
            <a:ext cx="8178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Dinámica: Aprendamos a hacer un compromiso de Gobierno Abierto</a:t>
            </a:r>
            <a:endParaRPr sz="2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56"/>
          <p:cNvSpPr txBox="1"/>
          <p:nvPr/>
        </p:nvSpPr>
        <p:spPr>
          <a:xfrm>
            <a:off x="545950" y="1540025"/>
            <a:ext cx="1744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latin typeface="Montserrat"/>
                <a:ea typeface="Montserrat"/>
                <a:cs typeface="Montserrat"/>
                <a:sym typeface="Montserrat"/>
              </a:rPr>
              <a:t>¡Hagamos equipos de 10 personas!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0" name="Google Shape;55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25" y="2558443"/>
            <a:ext cx="2278323" cy="1843359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6"/>
          <p:cNvSpPr/>
          <p:nvPr/>
        </p:nvSpPr>
        <p:spPr>
          <a:xfrm>
            <a:off x="299525" y="1428200"/>
            <a:ext cx="510300" cy="4575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2" name="Google Shape;552;p56"/>
          <p:cNvSpPr/>
          <p:nvPr/>
        </p:nvSpPr>
        <p:spPr>
          <a:xfrm>
            <a:off x="2236350" y="1428200"/>
            <a:ext cx="510300" cy="4575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3" name="Google Shape;553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0275" y="2571750"/>
            <a:ext cx="1744100" cy="17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6"/>
          <p:cNvSpPr txBox="1"/>
          <p:nvPr/>
        </p:nvSpPr>
        <p:spPr>
          <a:xfrm>
            <a:off x="2374750" y="1463825"/>
            <a:ext cx="2153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En 7 minutos discutan las principales causas y consecuencias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5" name="Google Shape;555;p56"/>
          <p:cNvSpPr/>
          <p:nvPr/>
        </p:nvSpPr>
        <p:spPr>
          <a:xfrm>
            <a:off x="4495800" y="1450675"/>
            <a:ext cx="510300" cy="4575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56"/>
          <p:cNvSpPr txBox="1"/>
          <p:nvPr/>
        </p:nvSpPr>
        <p:spPr>
          <a:xfrm>
            <a:off x="4736950" y="1540025"/>
            <a:ext cx="2153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En 10 minutos definan un objetivo y una acción para lograrlo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7" name="Google Shape;55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5000" y="2605025"/>
            <a:ext cx="1710825" cy="17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6"/>
          <p:cNvSpPr/>
          <p:nvPr/>
        </p:nvSpPr>
        <p:spPr>
          <a:xfrm>
            <a:off x="6705600" y="1450675"/>
            <a:ext cx="510300" cy="4575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9" name="Google Shape;559;p56"/>
          <p:cNvSpPr txBox="1"/>
          <p:nvPr/>
        </p:nvSpPr>
        <p:spPr>
          <a:xfrm>
            <a:off x="7099150" y="1463825"/>
            <a:ext cx="1890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Tienen 3 minutos para presentar su compromiso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0" name="Google Shape;560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3050" y="2509025"/>
            <a:ext cx="1664175" cy="1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7"/>
          <p:cNvSpPr/>
          <p:nvPr/>
        </p:nvSpPr>
        <p:spPr>
          <a:xfrm>
            <a:off x="-109100" y="4597975"/>
            <a:ext cx="9305100" cy="783900"/>
          </a:xfrm>
          <a:prstGeom prst="rect">
            <a:avLst/>
          </a:prstGeom>
          <a:solidFill>
            <a:srgbClr val="03A66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6" name="Google Shape;566;p57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61400" y="4596350"/>
            <a:ext cx="8493534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7"/>
          <p:cNvPicPr preferRelativeResize="0"/>
          <p:nvPr/>
        </p:nvPicPr>
        <p:blipFill rotWithShape="1">
          <a:blip r:embed="rId4">
            <a:alphaModFix/>
          </a:blip>
          <a:srcRect l="8162" t="9996" r="8028" b="26450"/>
          <a:stretch/>
        </p:blipFill>
        <p:spPr>
          <a:xfrm>
            <a:off x="4653471" y="1320700"/>
            <a:ext cx="4277555" cy="324379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57"/>
          <p:cNvSpPr/>
          <p:nvPr/>
        </p:nvSpPr>
        <p:spPr>
          <a:xfrm>
            <a:off x="235500" y="347225"/>
            <a:ext cx="5531400" cy="615900"/>
          </a:xfrm>
          <a:prstGeom prst="rect">
            <a:avLst/>
          </a:prstGeom>
          <a:solidFill>
            <a:srgbClr val="403B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7"/>
          <p:cNvSpPr txBox="1">
            <a:spLocks noGrp="1"/>
          </p:cNvSpPr>
          <p:nvPr>
            <p:ph type="title"/>
          </p:nvPr>
        </p:nvSpPr>
        <p:spPr>
          <a:xfrm>
            <a:off x="367975" y="368825"/>
            <a:ext cx="701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¡Ponte en contacto con el NOSC!</a:t>
            </a:r>
            <a:endParaRPr sz="2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70" name="Google Shape;570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850" y="1328300"/>
            <a:ext cx="592485" cy="590616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7"/>
          <p:cNvSpPr txBox="1"/>
          <p:nvPr/>
        </p:nvSpPr>
        <p:spPr>
          <a:xfrm>
            <a:off x="1066335" y="1396817"/>
            <a:ext cx="361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https://gobiernoabiertomx.org/</a:t>
            </a:r>
            <a:endParaRPr sz="1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2" name="Google Shape;572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850" y="2053792"/>
            <a:ext cx="592485" cy="59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3850" y="2739502"/>
            <a:ext cx="634308" cy="507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3850" y="3326269"/>
            <a:ext cx="550927" cy="54919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7"/>
          <p:cNvSpPr txBox="1"/>
          <p:nvPr/>
        </p:nvSpPr>
        <p:spPr>
          <a:xfrm>
            <a:off x="1066335" y="2127535"/>
            <a:ext cx="361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@GobiernoAbiertoMX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6" name="Google Shape;576;p57"/>
          <p:cNvSpPr txBox="1"/>
          <p:nvPr/>
        </p:nvSpPr>
        <p:spPr>
          <a:xfrm>
            <a:off x="1139638" y="2712110"/>
            <a:ext cx="361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@GobAbierto_MX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57"/>
          <p:cNvSpPr txBox="1"/>
          <p:nvPr/>
        </p:nvSpPr>
        <p:spPr>
          <a:xfrm>
            <a:off x="1139638" y="3369757"/>
            <a:ext cx="36117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2"/>
              </a:rPr>
              <a:t>@gobiernoabiertomx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admin@gobiernoabiertomx.org</a:t>
            </a: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8" name="Google Shape;578;p5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6829" y="3954643"/>
            <a:ext cx="368343" cy="36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58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58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5" name="Google Shape;58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600" y="53125"/>
            <a:ext cx="4499825" cy="44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58"/>
          <p:cNvSpPr txBox="1"/>
          <p:nvPr/>
        </p:nvSpPr>
        <p:spPr>
          <a:xfrm rot="-929159">
            <a:off x="3209609" y="1785772"/>
            <a:ext cx="2847164" cy="161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¡Muchas gracias por tu atención!</a:t>
            </a:r>
            <a:endParaRPr sz="3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732725" y="562100"/>
            <a:ext cx="4919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¿CUÁL ES LA PRIMERA PALABRA EN TU MENTE AL ESCUCHAR “GOBIERNO ABIERTO” ?</a:t>
            </a: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 amt="80000"/>
          </a:blip>
          <a:srcRect t="-1610" b="1610"/>
          <a:stretch/>
        </p:blipFill>
        <p:spPr>
          <a:xfrm>
            <a:off x="4589525" y="562100"/>
            <a:ext cx="3802450" cy="38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 amt="97000"/>
          </a:blip>
          <a:srcRect l="46541" t="49586" r="42780" b="31316"/>
          <a:stretch/>
        </p:blipFill>
        <p:spPr>
          <a:xfrm>
            <a:off x="7435475" y="3088100"/>
            <a:ext cx="1269526" cy="127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DF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850" y="1241725"/>
            <a:ext cx="2673100" cy="2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380050" y="329375"/>
            <a:ext cx="7449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¿Qué es el Gobierno Abierto?</a:t>
            </a:r>
            <a:endParaRPr sz="2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483875" y="1076850"/>
            <a:ext cx="4890000" cy="29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Modelo de gobernanza que busca la resolución de problemas públicos mediante la colaboración multiactor basados en la transparencia, la rendición de cuentas, la innovación y la participación ciudadana.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">
            <a:off x="451947" y="2650887"/>
            <a:ext cx="5532952" cy="167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616825" y="3137825"/>
            <a:ext cx="520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720025" y="411925"/>
            <a:ext cx="49968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Gobierno Abierto no puede llevarse a la práctica sin que se tenga un marco jurídico que garantice el: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Derecho de Acceso a la Información</a:t>
            </a:r>
            <a:endParaRPr sz="2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3625" y="731888"/>
            <a:ext cx="3019174" cy="301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0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546263" y="210475"/>
            <a:ext cx="79287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¿Cuáles son las condiciones necesarias para poner en práctica un ejercicio de Gobierno Abierto?</a:t>
            </a:r>
            <a:endParaRPr sz="2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8550" y="2571750"/>
            <a:ext cx="1376497" cy="13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4825" y="2594200"/>
            <a:ext cx="1259000" cy="12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1725" y="2278188"/>
            <a:ext cx="2733649" cy="18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774875" y="1448850"/>
            <a:ext cx="1719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Información pública generada por los gobiernos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3031000" y="1448850"/>
            <a:ext cx="2175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Derecho de la ciudadanía para acceder y hacer uso de la información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5926600" y="1448850"/>
            <a:ext cx="2480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Posibilidad de incluir las demandas sociales en la construcción de políticas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2493875" y="2699350"/>
            <a:ext cx="564000" cy="550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5300575" y="2647950"/>
            <a:ext cx="644700" cy="5505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A66A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t="85613" b="-2028"/>
          <a:stretch/>
        </p:blipFill>
        <p:spPr>
          <a:xfrm>
            <a:off x="-12" y="4325600"/>
            <a:ext cx="9021225" cy="8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605125" y="817100"/>
            <a:ext cx="4234500" cy="3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¿Qué permite el Derecho de Acceso a la Información en el Gobierno Abierto?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9" name="Google Shape;129;p21"/>
          <p:cNvGrpSpPr/>
          <p:nvPr/>
        </p:nvGrpSpPr>
        <p:grpSpPr>
          <a:xfrm>
            <a:off x="4720164" y="592279"/>
            <a:ext cx="3782387" cy="3659636"/>
            <a:chOff x="4111696" y="113803"/>
            <a:chExt cx="3907424" cy="3829674"/>
          </a:xfrm>
        </p:grpSpPr>
        <p:sp>
          <p:nvSpPr>
            <p:cNvPr id="130" name="Google Shape;130;p21"/>
            <p:cNvSpPr txBox="1"/>
            <p:nvPr/>
          </p:nvSpPr>
          <p:spPr>
            <a:xfrm>
              <a:off x="5573897" y="194769"/>
              <a:ext cx="2247000" cy="97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Legitimidad de las acciones gubernamentales</a:t>
              </a:r>
              <a:endParaRPr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31" name="Google Shape;131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81360" y="113803"/>
              <a:ext cx="1116444" cy="1133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58712" y="1368974"/>
              <a:ext cx="1067855" cy="1083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1"/>
            <p:cNvSpPr txBox="1"/>
            <p:nvPr/>
          </p:nvSpPr>
          <p:spPr>
            <a:xfrm>
              <a:off x="5386320" y="1425279"/>
              <a:ext cx="2632800" cy="97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Ciudadanía informada e interesada en acciones del gobierno</a:t>
              </a:r>
              <a:endParaRPr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21"/>
            <p:cNvSpPr txBox="1"/>
            <p:nvPr/>
          </p:nvSpPr>
          <p:spPr>
            <a:xfrm>
              <a:off x="5523849" y="2875453"/>
              <a:ext cx="2247012" cy="971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Ciudadanía empoderada</a:t>
              </a:r>
              <a:endPara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35" name="Google Shape;135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11696" y="2574824"/>
              <a:ext cx="1348422" cy="13686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1829</Words>
  <Application>Microsoft Office PowerPoint</Application>
  <PresentationFormat>Presentación en pantalla (16:9)</PresentationFormat>
  <Paragraphs>266</Paragraphs>
  <Slides>46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Montserrat</vt:lpstr>
      <vt:lpstr>Montserrat Black</vt:lpstr>
      <vt:lpstr>Arial</vt:lpstr>
      <vt:lpstr>Montserrat SemiBold</vt:lpstr>
      <vt:lpstr>Montserrat Medium</vt:lpstr>
      <vt:lpstr>Simple Light</vt:lpstr>
      <vt:lpstr> 21-22-2 3 de febrero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Alianza para el Gobierno Abierto en México</vt:lpstr>
      <vt:lpstr>¿Qué ha pasado en la AGA México?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¡Ponte en contacto con el NOSC!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21-22-2 3 de febrero de 2022</dc:title>
  <dc:creator>JAVIER</dc:creator>
  <cp:lastModifiedBy>Javier Alonso Moro Hernández</cp:lastModifiedBy>
  <cp:revision>1</cp:revision>
  <dcterms:modified xsi:type="dcterms:W3CDTF">2022-02-20T05:54:06Z</dcterms:modified>
</cp:coreProperties>
</file>